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43"/>
  </p:notesMasterIdLst>
  <p:sldIdLst>
    <p:sldId id="256" r:id="rId6"/>
    <p:sldId id="261" r:id="rId7"/>
    <p:sldId id="258" r:id="rId8"/>
    <p:sldId id="303" r:id="rId9"/>
    <p:sldId id="259" r:id="rId10"/>
    <p:sldId id="260" r:id="rId11"/>
    <p:sldId id="268" r:id="rId12"/>
    <p:sldId id="270" r:id="rId13"/>
    <p:sldId id="269" r:id="rId14"/>
    <p:sldId id="305" r:id="rId15"/>
    <p:sldId id="257" r:id="rId16"/>
    <p:sldId id="264" r:id="rId17"/>
    <p:sldId id="267" r:id="rId18"/>
    <p:sldId id="272" r:id="rId19"/>
    <p:sldId id="278" r:id="rId20"/>
    <p:sldId id="263" r:id="rId21"/>
    <p:sldId id="292" r:id="rId22"/>
    <p:sldId id="306" r:id="rId23"/>
    <p:sldId id="282" r:id="rId24"/>
    <p:sldId id="271" r:id="rId25"/>
    <p:sldId id="283" r:id="rId26"/>
    <p:sldId id="284" r:id="rId27"/>
    <p:sldId id="286" r:id="rId28"/>
    <p:sldId id="289" r:id="rId29"/>
    <p:sldId id="287" r:id="rId30"/>
    <p:sldId id="285" r:id="rId31"/>
    <p:sldId id="276" r:id="rId32"/>
    <p:sldId id="293" r:id="rId33"/>
    <p:sldId id="307" r:id="rId34"/>
    <p:sldId id="298" r:id="rId35"/>
    <p:sldId id="299" r:id="rId36"/>
    <p:sldId id="308" r:id="rId37"/>
    <p:sldId id="300" r:id="rId38"/>
    <p:sldId id="301" r:id="rId39"/>
    <p:sldId id="265" r:id="rId40"/>
    <p:sldId id="288" r:id="rId41"/>
    <p:sldId id="304" r:id="rId4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47" clrIdx="0">
    <p:extLst>
      <p:ext uri="{19B8F6BF-5375-455C-9EA6-DF929625EA0E}">
        <p15:presenceInfo xmlns:p15="http://schemas.microsoft.com/office/powerpoint/2012/main" userId="983334ebc765570c" providerId="Windows Live"/>
      </p:ext>
    </p:extLst>
  </p:cmAuthor>
  <p:cmAuthor id="2" name="Jessica Sargeant" initials="JS" lastIdx="52" clrIdx="1">
    <p:extLst>
      <p:ext uri="{19B8F6BF-5375-455C-9EA6-DF929625EA0E}">
        <p15:presenceInfo xmlns:p15="http://schemas.microsoft.com/office/powerpoint/2012/main" userId="S::jsargeant@goal.ie::871c08f4-3973-4f26-b2b0-8c70694c9a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F44"/>
    <a:srgbClr val="46B172"/>
    <a:srgbClr val="444F55"/>
    <a:srgbClr val="EF95BA"/>
    <a:srgbClr val="F8A79E"/>
    <a:srgbClr val="D597A9"/>
    <a:srgbClr val="ADD3AA"/>
    <a:srgbClr val="1E9356"/>
    <a:srgbClr val="97C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141" autoAdjust="0"/>
  </p:normalViewPr>
  <p:slideViewPr>
    <p:cSldViewPr snapToGrid="0">
      <p:cViewPr varScale="1">
        <p:scale>
          <a:sx n="45" d="100"/>
          <a:sy n="45" d="100"/>
        </p:scale>
        <p:origin x="2098"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Sargeant" userId="S::jsargeant@goal.ie::871c08f4-3973-4f26-b2b0-8c70694c9a41" providerId="AD" clId="Web-{5BD88CFE-3030-49F7-836B-C866EB3A8F63}"/>
    <pc:docChg chg="modSld">
      <pc:chgData name="Jessica Sargeant" userId="S::jsargeant@goal.ie::871c08f4-3973-4f26-b2b0-8c70694c9a41" providerId="AD" clId="Web-{5BD88CFE-3030-49F7-836B-C866EB3A8F63}" dt="2020-09-15T15:34:30.724" v="1" actId="20577"/>
      <pc:docMkLst>
        <pc:docMk/>
      </pc:docMkLst>
      <pc:sldChg chg="modSp">
        <pc:chgData name="Jessica Sargeant" userId="S::jsargeant@goal.ie::871c08f4-3973-4f26-b2b0-8c70694c9a41" providerId="AD" clId="Web-{5BD88CFE-3030-49F7-836B-C866EB3A8F63}" dt="2020-09-15T15:34:30.708" v="0" actId="20577"/>
        <pc:sldMkLst>
          <pc:docMk/>
          <pc:sldMk cId="2092555353" sldId="258"/>
        </pc:sldMkLst>
        <pc:spChg chg="mod">
          <ac:chgData name="Jessica Sargeant" userId="S::jsargeant@goal.ie::871c08f4-3973-4f26-b2b0-8c70694c9a41" providerId="AD" clId="Web-{5BD88CFE-3030-49F7-836B-C866EB3A8F63}" dt="2020-09-15T15:34:30.708" v="0" actId="20577"/>
          <ac:spMkLst>
            <pc:docMk/>
            <pc:sldMk cId="2092555353" sldId="258"/>
            <ac:spMk id="10" creationId="{0AF6CBDC-C3C0-44D3-85F7-BD76FF78D355}"/>
          </ac:spMkLst>
        </pc:spChg>
      </pc:sldChg>
    </pc:docChg>
  </pc:docChgLst>
  <pc:docChgLst>
    <pc:chgData name="Jessica Sargeant" userId="871c08f4-3973-4f26-b2b0-8c70694c9a41" providerId="ADAL" clId="{6B6CEF59-D3E6-426C-8783-026616AB2AA9}"/>
    <pc:docChg chg="modSld sldOrd">
      <pc:chgData name="Jessica Sargeant" userId="871c08f4-3973-4f26-b2b0-8c70694c9a41" providerId="ADAL" clId="{6B6CEF59-D3E6-426C-8783-026616AB2AA9}" dt="2020-10-12T15:56:04.612" v="104" actId="20577"/>
      <pc:docMkLst>
        <pc:docMk/>
      </pc:docMkLst>
      <pc:sldChg chg="modNotesTx">
        <pc:chgData name="Jessica Sargeant" userId="871c08f4-3973-4f26-b2b0-8c70694c9a41" providerId="ADAL" clId="{6B6CEF59-D3E6-426C-8783-026616AB2AA9}" dt="2020-10-12T15:53:51.669" v="4" actId="20577"/>
        <pc:sldMkLst>
          <pc:docMk/>
          <pc:sldMk cId="3455814352" sldId="256"/>
        </pc:sldMkLst>
      </pc:sldChg>
      <pc:sldChg chg="ord">
        <pc:chgData name="Jessica Sargeant" userId="871c08f4-3973-4f26-b2b0-8c70694c9a41" providerId="ADAL" clId="{6B6CEF59-D3E6-426C-8783-026616AB2AA9}" dt="2020-10-12T15:54:21.183" v="6"/>
        <pc:sldMkLst>
          <pc:docMk/>
          <pc:sldMk cId="2198161958" sldId="303"/>
        </pc:sldMkLst>
      </pc:sldChg>
      <pc:sldChg chg="addSp modSp mod modNotesTx">
        <pc:chgData name="Jessica Sargeant" userId="871c08f4-3973-4f26-b2b0-8c70694c9a41" providerId="ADAL" clId="{6B6CEF59-D3E6-426C-8783-026616AB2AA9}" dt="2020-10-12T15:56:04.612" v="104" actId="20577"/>
        <pc:sldMkLst>
          <pc:docMk/>
          <pc:sldMk cId="2664506525" sldId="304"/>
        </pc:sldMkLst>
        <pc:spChg chg="add mod">
          <ac:chgData name="Jessica Sargeant" userId="871c08f4-3973-4f26-b2b0-8c70694c9a41" providerId="ADAL" clId="{6B6CEF59-D3E6-426C-8783-026616AB2AA9}" dt="2020-10-12T15:55:09.952" v="12" actId="1076"/>
          <ac:spMkLst>
            <pc:docMk/>
            <pc:sldMk cId="2664506525" sldId="304"/>
            <ac:spMk id="6" creationId="{9E0BF412-1618-4D96-A6B5-A6F9ADFB9011}"/>
          </ac:spMkLst>
        </pc:spChg>
      </pc:sldChg>
    </pc:docChg>
  </pc:docChgLst>
  <pc:docChgLst>
    <pc:chgData name="Nina Sachau" userId="S::nsachau@goal.ie::25429a89-820e-4e84-b2e5-d34cf6353ec2" providerId="AD" clId="Web-{109ABDC0-0C11-4DEA-AC46-9C7AB6DD8871}"/>
    <pc:docChg chg="modSld">
      <pc:chgData name="Nina Sachau" userId="S::nsachau@goal.ie::25429a89-820e-4e84-b2e5-d34cf6353ec2" providerId="AD" clId="Web-{109ABDC0-0C11-4DEA-AC46-9C7AB6DD8871}" dt="2020-09-15T14:32:07.803" v="9" actId="20577"/>
      <pc:docMkLst>
        <pc:docMk/>
      </pc:docMkLst>
      <pc:sldChg chg="modSp">
        <pc:chgData name="Nina Sachau" userId="S::nsachau@goal.ie::25429a89-820e-4e84-b2e5-d34cf6353ec2" providerId="AD" clId="Web-{109ABDC0-0C11-4DEA-AC46-9C7AB6DD8871}" dt="2020-09-15T14:32:07.803" v="8" actId="20577"/>
        <pc:sldMkLst>
          <pc:docMk/>
          <pc:sldMk cId="2172345121" sldId="265"/>
        </pc:sldMkLst>
        <pc:spChg chg="mod">
          <ac:chgData name="Nina Sachau" userId="S::nsachau@goal.ie::25429a89-820e-4e84-b2e5-d34cf6353ec2" providerId="AD" clId="Web-{109ABDC0-0C11-4DEA-AC46-9C7AB6DD8871}" dt="2020-09-15T14:32:07.803" v="8" actId="20577"/>
          <ac:spMkLst>
            <pc:docMk/>
            <pc:sldMk cId="2172345121" sldId="265"/>
            <ac:spMk id="9" creationId="{FD378DD4-0FB7-4405-95D8-38D82A5E4EAE}"/>
          </ac:spMkLst>
        </pc:spChg>
      </pc:sldChg>
    </pc:docChg>
  </pc:docChgLst>
  <pc:docChgLst>
    <pc:chgData name="Jessica Sargeant" userId="S::jsargeant@goal.ie::871c08f4-3973-4f26-b2b0-8c70694c9a41" providerId="AD" clId="Web-{8B8D0AD0-952D-4C1F-8176-21136FA0F141}"/>
    <pc:docChg chg="modSld">
      <pc:chgData name="Jessica Sargeant" userId="S::jsargeant@goal.ie::871c08f4-3973-4f26-b2b0-8c70694c9a41" providerId="AD" clId="Web-{8B8D0AD0-952D-4C1F-8176-21136FA0F141}" dt="2020-09-15T15:33:57.784" v="40"/>
      <pc:docMkLst>
        <pc:docMk/>
      </pc:docMkLst>
      <pc:sldChg chg="modSp modNotes">
        <pc:chgData name="Jessica Sargeant" userId="S::jsargeant@goal.ie::871c08f4-3973-4f26-b2b0-8c70694c9a41" providerId="AD" clId="Web-{8B8D0AD0-952D-4C1F-8176-21136FA0F141}" dt="2020-09-15T15:33:57.784" v="40"/>
        <pc:sldMkLst>
          <pc:docMk/>
          <pc:sldMk cId="2092555353" sldId="258"/>
        </pc:sldMkLst>
        <pc:spChg chg="mod">
          <ac:chgData name="Jessica Sargeant" userId="S::jsargeant@goal.ie::871c08f4-3973-4f26-b2b0-8c70694c9a41" providerId="AD" clId="Web-{8B8D0AD0-952D-4C1F-8176-21136FA0F141}" dt="2020-09-15T15:33:44.346" v="30" actId="20577"/>
          <ac:spMkLst>
            <pc:docMk/>
            <pc:sldMk cId="2092555353" sldId="258"/>
            <ac:spMk id="10" creationId="{0AF6CBDC-C3C0-44D3-85F7-BD76FF78D355}"/>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0-09-01T12:10:32.159" idx="52">
    <p:pos x="10" y="10"/>
    <p:text>dont forget to include links in slide notes too. (Note for Jessica!)</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AE18E2-0062-4087-BD00-F73AB963BE9B}" type="slidenum">
              <a:rPr lang="en-US" smtClean="0"/>
              <a:t>‹#›</a:t>
            </a:fld>
            <a:endParaRPr lang="en-US"/>
          </a:p>
        </p:txBody>
      </p:sp>
    </p:spTree>
    <p:extLst>
      <p:ext uri="{BB962C8B-B14F-4D97-AF65-F5344CB8AC3E}">
        <p14:creationId xmlns:p14="http://schemas.microsoft.com/office/powerpoint/2010/main" val="129764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ummingbird-guide.com/hummingbird-sound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orangefreesounds.com/elephant-soun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forms.office.com/Pages/ResponsePage.aspx?id=eyyiaeokR0aD1EiqjbjOd_QIHIdzOSZPsrCMcGlMmkFUNTJVUTlVUlhWUTM2QVdNNFpUQ04zWjFVTy4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dirty="0">
                <a:latin typeface="Avenir Next Demi Bold" panose="020B0703020202020204"/>
              </a:rPr>
              <a:t>Notes for teachers</a:t>
            </a:r>
          </a:p>
          <a:p>
            <a:endParaRPr lang="en-IE" sz="1000" b="1" dirty="0">
              <a:latin typeface="Avenir Next Demi Bold" panose="020B0703020202020204"/>
            </a:endParaRPr>
          </a:p>
          <a:p>
            <a:r>
              <a:rPr lang="en-IE" sz="1000" b="1" dirty="0">
                <a:latin typeface="Avenir Next Demi Bold" panose="020B0703020202020204"/>
              </a:rPr>
              <a:t>Changemaker Unit 1</a:t>
            </a:r>
            <a:r>
              <a:rPr lang="en-IE" sz="1000" b="1" baseline="30000" dirty="0">
                <a:latin typeface="Avenir Next Demi Bold" panose="020B0703020202020204"/>
              </a:rPr>
              <a:t>st</a:t>
            </a:r>
            <a:r>
              <a:rPr lang="en-IE" sz="1000" b="1" dirty="0">
                <a:latin typeface="Avenir Next Demi Bold" panose="020B0703020202020204"/>
              </a:rPr>
              <a:t>-2</a:t>
            </a:r>
            <a:r>
              <a:rPr lang="en-IE" sz="1000" b="1" baseline="30000" dirty="0">
                <a:latin typeface="Avenir Next Demi Bold" panose="020B0703020202020204"/>
              </a:rPr>
              <a:t>nd</a:t>
            </a:r>
            <a:r>
              <a:rPr lang="en-IE" sz="1000" b="1" dirty="0">
                <a:latin typeface="Avenir Next Demi Bold" panose="020B0703020202020204"/>
              </a:rPr>
              <a:t> class: Title slide </a:t>
            </a:r>
            <a:r>
              <a:rPr lang="en-IE" sz="1000" dirty="0">
                <a:latin typeface="Avenir Next Demi Bold" panose="020B0703020202020204"/>
              </a:rPr>
              <a:t>(</a:t>
            </a:r>
            <a:r>
              <a:rPr lang="en-IE" sz="1000" b="0" i="1" dirty="0">
                <a:latin typeface="Avenir Next Demi Bold" panose="020B0703020202020204"/>
              </a:rPr>
              <a:t>No animation</a:t>
            </a:r>
            <a:r>
              <a:rPr lang="en-IE" sz="1000" b="0" dirty="0">
                <a:latin typeface="Avenir Next Demi Bold" panose="020B0703020202020204"/>
              </a:rPr>
              <a:t>)</a:t>
            </a:r>
            <a:endParaRPr lang="en-IE" sz="1000" b="0" i="1" dirty="0">
              <a:latin typeface="Avenir Next Demi Bold" panose="020B0703020202020204"/>
            </a:endParaRPr>
          </a:p>
          <a:p>
            <a:endParaRPr lang="en-IE" sz="1000" b="1" dirty="0">
              <a:latin typeface="Avenir Next Demi Bold" panose="020B0703020202020204"/>
            </a:endParaRPr>
          </a:p>
          <a:p>
            <a:r>
              <a:rPr lang="en-GB" sz="1200" i="1" dirty="0">
                <a:effectLst/>
                <a:latin typeface="Times New Roman" panose="02020603050405020304" pitchFamily="18" charset="0"/>
                <a:ea typeface="Calibri" panose="020F0502020204030204" pitchFamily="34" charset="0"/>
              </a:rPr>
              <a:t>Acknowledgements:</a:t>
            </a:r>
            <a:endParaRPr lang="en-GB" sz="1200" dirty="0">
              <a:effectLst/>
              <a:latin typeface="Calibri" panose="020F0502020204030204" pitchFamily="34" charset="0"/>
              <a:ea typeface="Calibri" panose="020F0502020204030204" pitchFamily="34" charset="0"/>
            </a:endParaRPr>
          </a:p>
          <a:p>
            <a:r>
              <a:rPr lang="en-GB" sz="1200" i="1" dirty="0">
                <a:effectLst/>
                <a:latin typeface="Times New Roman" panose="02020603050405020304" pitchFamily="18" charset="0"/>
                <a:ea typeface="Calibri" panose="020F0502020204030204" pitchFamily="34" charset="0"/>
              </a:rPr>
              <a:t>This resource has been published by GOAL as part of GOAL’s Development Education programme in Primary schools 2020.</a:t>
            </a:r>
            <a:endParaRPr lang="en-GB" sz="1200" dirty="0">
              <a:effectLst/>
              <a:latin typeface="Calibri" panose="020F0502020204030204" pitchFamily="34" charset="0"/>
              <a:ea typeface="Calibri" panose="020F0502020204030204" pitchFamily="34" charset="0"/>
            </a:endParaRPr>
          </a:p>
          <a:p>
            <a:r>
              <a:rPr lang="en-GB" sz="1200" i="1" dirty="0">
                <a:effectLst/>
                <a:latin typeface="Times New Roman" panose="02020603050405020304" pitchFamily="18" charset="0"/>
                <a:ea typeface="Calibri" panose="020F0502020204030204" pitchFamily="34" charset="0"/>
              </a:rPr>
              <a:t>All artwork for this resource has been designed in house by GOAL’s Design team in Honduras.</a:t>
            </a:r>
            <a:endParaRPr lang="en-GB" sz="1200" dirty="0">
              <a:effectLst/>
              <a:latin typeface="Calibri" panose="020F0502020204030204" pitchFamily="34" charset="0"/>
              <a:ea typeface="Calibri" panose="020F0502020204030204" pitchFamily="34" charset="0"/>
            </a:endParaRPr>
          </a:p>
          <a:p>
            <a:r>
              <a:rPr lang="en-GB" sz="1200" i="1" dirty="0">
                <a:effectLst/>
                <a:latin typeface="Times New Roman" panose="02020603050405020304" pitchFamily="18" charset="0"/>
                <a:ea typeface="Calibri" panose="020F0502020204030204" pitchFamily="34" charset="0"/>
              </a:rPr>
              <a:t>© GOAL 2020</a:t>
            </a:r>
            <a:endParaRPr lang="en-GB" sz="1200" dirty="0">
              <a:effectLst/>
              <a:latin typeface="Calibri" panose="020F0502020204030204" pitchFamily="34" charset="0"/>
              <a:ea typeface="Calibri" panose="020F0502020204030204" pitchFamily="34" charset="0"/>
            </a:endParaRPr>
          </a:p>
          <a:p>
            <a:r>
              <a:rPr lang="en-GB" sz="1200" i="1" dirty="0">
                <a:effectLst/>
                <a:latin typeface="Times New Roman" panose="02020603050405020304" pitchFamily="18" charset="0"/>
                <a:ea typeface="Calibri" panose="020F0502020204030204" pitchFamily="34" charset="0"/>
              </a:rPr>
              <a:t>Background:</a:t>
            </a:r>
          </a:p>
          <a:p>
            <a:r>
              <a:rPr lang="en-GB" sz="1200" i="1" dirty="0">
                <a:effectLst/>
                <a:latin typeface="Times New Roman" panose="02020603050405020304" pitchFamily="18" charset="0"/>
                <a:ea typeface="Calibri" panose="020F0502020204030204" pitchFamily="34" charset="0"/>
              </a:rPr>
              <a:t>GOAL Global is a humanitarian aid agency founded in 1977. GOAL has responded to many of the world’s major humanitarian crises, working with vulnerable communities in over 60 countries.</a:t>
            </a:r>
            <a:r>
              <a:rPr lang="en-GB" sz="1200" dirty="0">
                <a:effectLst/>
                <a:latin typeface="Segoe UI" panose="020B0502040204020203" pitchFamily="34" charset="0"/>
                <a:ea typeface="Calibri" panose="020F0502020204030204" pitchFamily="34" charset="0"/>
              </a:rPr>
              <a:t> </a:t>
            </a:r>
            <a:r>
              <a:rPr lang="en-GB" sz="1200" i="1" dirty="0">
                <a:effectLst/>
                <a:latin typeface="Times New Roman" panose="02020603050405020304" pitchFamily="18" charset="0"/>
                <a:ea typeface="Calibri" panose="020F0502020204030204" pitchFamily="34" charset="0"/>
              </a:rPr>
              <a:t>Today, GOAL is supporting vulnerable communities in 13 programme countries across Africa, the Middle East and Latin America. Currently GOAL is applying its unique expertise in Emergency Response to the Global Covid-19 crisis. In addition to emergency response, GOAL also works towards: food &amp; nutrition security</a:t>
            </a:r>
            <a:r>
              <a:rPr lang="en-GB" sz="1200" dirty="0">
                <a:effectLst/>
                <a:latin typeface="Segoe UI" panose="020B0502040204020203" pitchFamily="34" charset="0"/>
                <a:ea typeface="Calibri" panose="020F0502020204030204" pitchFamily="34" charset="0"/>
              </a:rPr>
              <a:t>,</a:t>
            </a:r>
            <a:r>
              <a:rPr lang="en-GB" sz="1200" i="1" dirty="0">
                <a:effectLst/>
                <a:latin typeface="Times New Roman" panose="02020603050405020304" pitchFamily="18" charset="0"/>
                <a:ea typeface="Calibri" panose="020F0502020204030204" pitchFamily="34" charset="0"/>
              </a:rPr>
              <a:t> resilient health &amp; sustainable livelihoods, and fostering Global Citizenship by recognising that we all share responsibility for a better world. We all need to work together as we strive to achieve GOAL’s mission: A world without poverty. </a:t>
            </a:r>
            <a:endParaRPr lang="en-GB" sz="1200" dirty="0">
              <a:effectLst/>
              <a:latin typeface="Calibri" panose="020F0502020204030204" pitchFamily="34" charset="0"/>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6FAE18E2-0062-4087-BD00-F73AB963BE9B}" type="slidenum">
              <a:rPr lang="en-US" smtClean="0"/>
              <a:t>1</a:t>
            </a:fld>
            <a:endParaRPr lang="en-US"/>
          </a:p>
        </p:txBody>
      </p:sp>
    </p:spTree>
    <p:extLst>
      <p:ext uri="{BB962C8B-B14F-4D97-AF65-F5344CB8AC3E}">
        <p14:creationId xmlns:p14="http://schemas.microsoft.com/office/powerpoint/2010/main" val="149285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7813" y="857250"/>
            <a:ext cx="3506787" cy="1973263"/>
          </a:xfrm>
        </p:spPr>
      </p:sp>
      <p:sp>
        <p:nvSpPr>
          <p:cNvPr id="3" name="Notes Placeholder 2"/>
          <p:cNvSpPr>
            <a:spLocks noGrp="1"/>
          </p:cNvSpPr>
          <p:nvPr>
            <p:ph type="body" idx="1"/>
          </p:nvPr>
        </p:nvSpPr>
        <p:spPr>
          <a:xfrm>
            <a:off x="738909" y="2606821"/>
            <a:ext cx="7721600" cy="3784743"/>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1/Part 2 </a:t>
            </a:r>
            <a:r>
              <a:rPr lang="en-IE" sz="1000">
                <a:latin typeface="Avenir Next Demi Bold" panose="020B0703020202020204"/>
              </a:rPr>
              <a:t>(</a:t>
            </a:r>
            <a:r>
              <a:rPr lang="en-IE" sz="1000" i="1">
                <a:latin typeface="Avenir Next Demi Bold" panose="020B0703020202020204"/>
              </a:rPr>
              <a:t>1</a:t>
            </a:r>
            <a:r>
              <a:rPr lang="en-IE" sz="1000" b="0" i="1">
                <a:latin typeface="Avenir Next Demi Bold" panose="020B0703020202020204"/>
              </a:rPr>
              <a:t> animation at *</a:t>
            </a:r>
            <a:r>
              <a:rPr lang="en-IE" sz="1000" b="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r>
              <a:rPr lang="en-IE" sz="1000">
                <a:latin typeface="Avenir Next Demi Bold" panose="020B0703020202020204"/>
              </a:rPr>
              <a:t>Explain that one way to feel calmer or better is to breathe in and out, slowly and deeply.  </a:t>
            </a:r>
          </a:p>
          <a:p>
            <a:r>
              <a:rPr lang="en-IE" sz="1000">
                <a:latin typeface="Avenir Next Demi Bold" panose="020B0703020202020204"/>
              </a:rPr>
              <a:t>Tell the class that they are going to practice breathing as a way of feeling calm. Sometimes it can help to imagine something at the same time as we breathe, to help us slow down our breath. </a:t>
            </a:r>
            <a:endParaRPr lang="en-GB" sz="1000">
              <a:latin typeface="Avenir Next Demi Bold" panose="020B0703020202020204"/>
            </a:endParaRPr>
          </a:p>
          <a:p>
            <a:r>
              <a:rPr lang="en-IE" sz="1000">
                <a:latin typeface="Avenir Next Demi Bold" panose="020B0703020202020204"/>
              </a:rPr>
              <a:t>Depending on your class, you might like to demonstrate and invite the class to join in for a second or third practice breath.</a:t>
            </a:r>
          </a:p>
          <a:p>
            <a:r>
              <a:rPr lang="en-GB" sz="1000">
                <a:latin typeface="Avenir Next Demi Bold" panose="020B0703020202020204"/>
              </a:rPr>
              <a:t>To guide the breathing activity, you can either play the video provided, by clicking on the image of the butterfly. Also available: </a:t>
            </a:r>
            <a:r>
              <a:rPr lang="en-GB" sz="1200" b="0" i="0" u="sng">
                <a:solidFill>
                  <a:srgbClr val="0563C1"/>
                </a:solidFill>
                <a:effectLst/>
                <a:latin typeface="Calibri"/>
                <a:cs typeface="Calibri"/>
              </a:rPr>
              <a:t>https://youtu.be/BqGQoZTo3CY </a:t>
            </a:r>
            <a:r>
              <a:rPr lang="en-GB" sz="1000">
                <a:latin typeface="Avenir Next Demi Bold" panose="020B0703020202020204"/>
              </a:rPr>
              <a:t>(English language version);</a:t>
            </a:r>
          </a:p>
          <a:p>
            <a:pPr>
              <a:defRPr/>
            </a:pPr>
            <a:r>
              <a:rPr lang="en-GB" sz="1200" b="0" i="0" u="sng" dirty="0">
                <a:solidFill>
                  <a:srgbClr val="000000"/>
                </a:solidFill>
                <a:effectLst/>
                <a:latin typeface="Calibri"/>
                <a:cs typeface="Calibri"/>
              </a:rPr>
              <a:t>https://youtu.be/WAd55dolYl4 </a:t>
            </a:r>
            <a:r>
              <a:rPr lang="en-GB" sz="1000">
                <a:latin typeface="Avenir Next Demi Bold" panose="020B0703020202020204"/>
              </a:rPr>
              <a:t>(Irish language version); and/or use the instructions below:</a:t>
            </a:r>
          </a:p>
          <a:p>
            <a:pPr>
              <a:defRPr/>
            </a:pPr>
            <a:r>
              <a:rPr lang="en-GB" sz="1000" i="1">
                <a:latin typeface="Avenir Next Demi Bold" panose="020B0703020202020204"/>
              </a:rPr>
              <a:t>Bring your hands together, palms touching.  Imagine your hands are a butterfly whose wings are closed.  As I count, we’re going to slowly open our wings and breath in. </a:t>
            </a:r>
            <a:endParaRPr lang="en-GB"/>
          </a:p>
          <a:p>
            <a:pPr>
              <a:defRPr/>
            </a:pPr>
            <a:r>
              <a:rPr lang="en-GB" sz="1000" i="1">
                <a:latin typeface="Avenir Next Demi Bold" panose="020B0703020202020204"/>
              </a:rPr>
              <a:t>Now, together 1, 2, 3, 4 and pause.  Now, breathing out and closing, 1, 2, 3, 4. </a:t>
            </a:r>
            <a:endParaRPr lang="en-GB"/>
          </a:p>
          <a:p>
            <a:pPr>
              <a:defRPr/>
            </a:pPr>
            <a:r>
              <a:rPr lang="en-GB" sz="1000" i="1">
                <a:latin typeface="Avenir Next Demi Bold" panose="020B0703020202020204"/>
              </a:rPr>
              <a:t>Now, lets repeat this a few times. </a:t>
            </a:r>
            <a:endParaRPr lang="en-GB"/>
          </a:p>
          <a:p>
            <a:pPr>
              <a:defRPr/>
            </a:pPr>
            <a:r>
              <a:rPr lang="en-GB" sz="1000" i="1">
                <a:latin typeface="Avenir Next Demi Bold" panose="020B0703020202020204"/>
              </a:rPr>
              <a:t>Breathing in 1, 2, 3, 4 open - breathing out 1, 2, 3, 4 closed. </a:t>
            </a:r>
            <a:r>
              <a:rPr lang="en-GB" sz="1000">
                <a:latin typeface="Avenir Next Demi Bold" panose="020B0703020202020204"/>
              </a:rPr>
              <a:t>[repeat this line twice more]</a:t>
            </a:r>
            <a:endParaRPr lang="en-GB"/>
          </a:p>
          <a:p>
            <a:pPr>
              <a:defRPr/>
            </a:pPr>
            <a:r>
              <a:rPr lang="en-GB" sz="1000">
                <a:latin typeface="Avenir Next Demi Bold" panose="020B0703020202020204"/>
              </a:rPr>
              <a:t>If using the video, you might decide to play it a second time.  If your school is an Irish-medium school, you might like to firstly play the video in Irish, and then a second time in English.  If your school is an English-medium school, you might like to firstly play the video in English, and then a second time in Irish.</a:t>
            </a:r>
            <a:endParaRPr lang="en-IE" sz="1000">
              <a:latin typeface="Avenir Next Demi Bold" panose="020B0703020202020204"/>
            </a:endParaRPr>
          </a:p>
          <a:p>
            <a:pPr>
              <a:defRPr/>
            </a:pPr>
            <a:r>
              <a:rPr lang="en-GB" sz="1000">
                <a:latin typeface="Avenir Next Demi Bold" panose="020B0703020202020204"/>
              </a:rPr>
              <a:t>NOTE: In presenter mode, you can click into the butterfly video directly, without leaving the presentation. The slide is animated so once you finish the video, click once again for the prompting question before moving on. (The other slides in the resource that are animated are marked with an *)</a:t>
            </a:r>
            <a:endParaRPr lang="en-GB">
              <a:latin typeface="Calibri"/>
              <a:cs typeface="Calibri"/>
            </a:endParaRPr>
          </a:p>
          <a:p>
            <a:pPr>
              <a:defRPr/>
            </a:pPr>
            <a:r>
              <a:rPr lang="en-IE" sz="1000">
                <a:latin typeface="Avenir Next Demi Bold" panose="020B0703020202020204"/>
              </a:rPr>
              <a:t>* </a:t>
            </a:r>
            <a:r>
              <a:rPr lang="en-IE" sz="1000" i="1">
                <a:latin typeface="Avenir Next Demi Bold" panose="020B0703020202020204"/>
              </a:rPr>
              <a:t>At the end of the breathing activity, click again to animate in a question for pupils about whether they feel calmer now.</a:t>
            </a:r>
            <a:endParaRPr lang="en-GB"/>
          </a:p>
          <a:p>
            <a:pPr>
              <a:defRPr/>
            </a:pPr>
            <a:endParaRPr lang="en-IE" sz="1000">
              <a:latin typeface="Avenir Next Demi Bold" panose="020B0703020202020204"/>
            </a:endParaRPr>
          </a:p>
          <a:p>
            <a:pPr>
              <a:defRPr/>
            </a:pPr>
            <a:r>
              <a:rPr lang="en-IE" sz="1000" b="1">
                <a:latin typeface="Avenir Next Demi Bold" panose="020B0703020202020204"/>
              </a:rPr>
              <a:t>Background information</a:t>
            </a:r>
            <a:endParaRPr lang="en-GB"/>
          </a:p>
          <a:p>
            <a:pPr>
              <a:defRPr/>
            </a:pPr>
            <a:r>
              <a:rPr lang="en-GB" sz="1000">
                <a:latin typeface="Avenir Next Demi Bold" panose="020B0703020202020204"/>
              </a:rPr>
              <a:t>Grounding activities, like this breathing exercise, can be very useful at the start of Development Education/Global Citizenship Education lessons.  They can help children to settle and connect with how they are feeling, before beginning to switch the focus outwards to our wider world. </a:t>
            </a:r>
            <a:endParaRPr lang="en-IE" sz="1000">
              <a:latin typeface="Avenir Next Demi Bold" panose="020B0703020202020204"/>
            </a:endParaRPr>
          </a:p>
          <a:p>
            <a:pPr>
              <a:defRPr/>
            </a:pPr>
            <a:endParaRPr lang="en-IE" sz="1000">
              <a:latin typeface="Avenir Next Demi Bold"/>
              <a:cs typeface="Calibri"/>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10</a:t>
            </a:fld>
            <a:endParaRPr lang="en-US"/>
          </a:p>
        </p:txBody>
      </p:sp>
    </p:spTree>
    <p:extLst>
      <p:ext uri="{BB962C8B-B14F-4D97-AF65-F5344CB8AC3E}">
        <p14:creationId xmlns:p14="http://schemas.microsoft.com/office/powerpoint/2010/main" val="311892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dirty="0">
                <a:latin typeface="Avenir Next Demi Bold" panose="020B0703020202020204"/>
              </a:rPr>
              <a:t>Notes for teachers</a:t>
            </a:r>
          </a:p>
          <a:p>
            <a:endParaRPr lang="en-IE" sz="1000" b="1">
              <a:latin typeface="Avenir Next Demi Bold" panose="020B0703020202020204"/>
            </a:endParaRPr>
          </a:p>
          <a:p>
            <a:r>
              <a:rPr lang="en-IE" sz="1000" b="1" dirty="0">
                <a:latin typeface="Avenir Next Demi Bold" panose="020B0703020202020204"/>
              </a:rPr>
              <a:t>Changemaker Unit 1</a:t>
            </a:r>
            <a:r>
              <a:rPr lang="en-IE" sz="1000" b="1" baseline="30000" dirty="0">
                <a:latin typeface="Avenir Next Demi Bold" panose="020B0703020202020204"/>
              </a:rPr>
              <a:t>st</a:t>
            </a:r>
            <a:r>
              <a:rPr lang="en-IE" sz="1000" b="1" dirty="0">
                <a:latin typeface="Avenir Next Demi Bold" panose="020B0703020202020204"/>
              </a:rPr>
              <a:t>-2</a:t>
            </a:r>
            <a:r>
              <a:rPr lang="en-IE" sz="1000" b="1" baseline="30000" dirty="0">
                <a:latin typeface="Avenir Next Demi Bold" panose="020B0703020202020204"/>
              </a:rPr>
              <a:t>nd</a:t>
            </a:r>
            <a:r>
              <a:rPr lang="en-IE" sz="1000" b="1" dirty="0">
                <a:latin typeface="Avenir Next Demi Bold" panose="020B0703020202020204"/>
              </a:rPr>
              <a:t> class: Lesson 1/Part 3 </a:t>
            </a:r>
            <a:r>
              <a:rPr lang="en-IE" sz="1000" dirty="0">
                <a:latin typeface="Avenir Next Demi Bold" panose="020B0703020202020204"/>
              </a:rPr>
              <a:t>(</a:t>
            </a:r>
            <a:r>
              <a:rPr lang="en-IE" sz="1000" i="1" dirty="0">
                <a:latin typeface="Avenir Next Demi Bold" panose="020B0703020202020204"/>
              </a:rPr>
              <a:t>3</a:t>
            </a:r>
            <a:r>
              <a:rPr lang="en-IE" sz="1000" b="0" i="1" dirty="0">
                <a:latin typeface="Avenir Next Demi Bold" panose="020B0703020202020204"/>
              </a:rPr>
              <a:t> animations one after another at *</a:t>
            </a:r>
            <a:r>
              <a:rPr lang="en-IE" sz="1000" b="0" dirty="0">
                <a:latin typeface="Avenir Next Demi Bold" panose="020B0703020202020204"/>
              </a:rPr>
              <a:t>)</a:t>
            </a:r>
            <a:endParaRPr lang="en-IE" sz="1000" b="1" dirty="0">
              <a:latin typeface="Avenir Next Demi Bold" panose="020B0703020202020204"/>
            </a:endParaRPr>
          </a:p>
          <a:p>
            <a:endParaRPr lang="en-IE" sz="1000" b="1">
              <a:latin typeface="Avenir Next Demi Bold" panose="020B0703020202020204"/>
            </a:endParaRPr>
          </a:p>
          <a:p>
            <a:r>
              <a:rPr lang="en-IE" sz="1000" i="0" dirty="0">
                <a:latin typeface="Avenir Next Demi Bold" panose="020B0703020202020204"/>
              </a:rPr>
              <a:t>Explain that the class is going to take part in a programme called GOAL Changemakers.</a:t>
            </a:r>
          </a:p>
          <a:p>
            <a:r>
              <a:rPr lang="en-IE" sz="1000" i="1" dirty="0">
                <a:latin typeface="Avenir Next Demi Bold" panose="020B0703020202020204"/>
              </a:rPr>
              <a:t>* Three questions animate in one by one. </a:t>
            </a:r>
          </a:p>
          <a:p>
            <a:endParaRPr lang="en-IE" sz="1000" i="1">
              <a:latin typeface="Avenir Next Demi Bold" panose="020B0703020202020204"/>
            </a:endParaRPr>
          </a:p>
          <a:p>
            <a:r>
              <a:rPr lang="en-IE" sz="1000" dirty="0">
                <a:latin typeface="Avenir Next Demi Bold" panose="020B0703020202020204"/>
              </a:rPr>
              <a:t>Read these questions aloud, </a:t>
            </a:r>
            <a:r>
              <a:rPr lang="en-IE" sz="1000" b="0" i="0" dirty="0">
                <a:latin typeface="Avenir Next Demi Bold" panose="020B0703020202020204"/>
              </a:rPr>
              <a:t>clarifying/adapting language as required</a:t>
            </a:r>
            <a:r>
              <a:rPr lang="en-IE" sz="1000" dirty="0">
                <a:latin typeface="Avenir Next Demi Bold" panose="020B0703020202020204"/>
              </a:rPr>
              <a:t>.</a:t>
            </a:r>
          </a:p>
          <a:p>
            <a:r>
              <a:rPr lang="en-IE" sz="1000" dirty="0">
                <a:latin typeface="Avenir Next Demi Bold" panose="020B0703020202020204"/>
              </a:rPr>
              <a:t>Encourage as many children as possible to respond.</a:t>
            </a:r>
          </a:p>
          <a:p>
            <a:pPr>
              <a:defRPr/>
            </a:pPr>
            <a:r>
              <a:rPr lang="en-IE" sz="1000" dirty="0">
                <a:latin typeface="Avenir Next Demi Bold" panose="020B0703020202020204"/>
              </a:rPr>
              <a:t>Question 1: Prompt - A Changemaker could be someone who sees a problem or a gap, thinks of a way of solving the problem, </a:t>
            </a:r>
            <a:r>
              <a:rPr lang="en-IE" dirty="0"/>
              <a:t>improving things or changing things for the better, and decides to do something about it.</a:t>
            </a:r>
            <a:endParaRPr lang="en-GB" dirty="0">
              <a:latin typeface="Calibri" panose="020F0502020204030204"/>
              <a:cs typeface="Calibri"/>
            </a:endParaRPr>
          </a:p>
          <a:p>
            <a:pPr>
              <a:defRPr/>
            </a:pPr>
            <a:r>
              <a:rPr lang="en-IE" dirty="0"/>
              <a:t>Question 2: Prompt – is there someone in this school, at home, or someone that you’ve met or seen on TV that has done something to solve a problem in our world?</a:t>
            </a:r>
            <a:endParaRPr lang="en-IE" dirty="0">
              <a:cs typeface="Calibri"/>
            </a:endParaRPr>
          </a:p>
          <a:p>
            <a:pPr>
              <a:defRPr/>
            </a:pPr>
            <a:r>
              <a:rPr lang="en-IE" dirty="0"/>
              <a:t>Question 3: Prompt – think about times that you have fixed a problem/ helped someone else/ been kind to a friend who was upset/ cared for our environment.</a:t>
            </a:r>
          </a:p>
        </p:txBody>
      </p:sp>
      <p:sp>
        <p:nvSpPr>
          <p:cNvPr id="4" name="Slide Number Placeholder 3"/>
          <p:cNvSpPr>
            <a:spLocks noGrp="1"/>
          </p:cNvSpPr>
          <p:nvPr>
            <p:ph type="sldNum" sz="quarter" idx="5"/>
          </p:nvPr>
        </p:nvSpPr>
        <p:spPr/>
        <p:txBody>
          <a:bodyPr/>
          <a:lstStyle/>
          <a:p>
            <a:fld id="{6FAE18E2-0062-4087-BD00-F73AB963BE9B}" type="slidenum">
              <a:rPr lang="en-US" smtClean="0"/>
              <a:t>11</a:t>
            </a:fld>
            <a:endParaRPr lang="en-US"/>
          </a:p>
        </p:txBody>
      </p:sp>
    </p:spTree>
    <p:extLst>
      <p:ext uri="{BB962C8B-B14F-4D97-AF65-F5344CB8AC3E}">
        <p14:creationId xmlns:p14="http://schemas.microsoft.com/office/powerpoint/2010/main" val="355536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6575" y="482600"/>
            <a:ext cx="2989263" cy="1682750"/>
          </a:xfrm>
        </p:spPr>
      </p:sp>
      <p:sp>
        <p:nvSpPr>
          <p:cNvPr id="3" name="Notes Placeholder 2"/>
          <p:cNvSpPr>
            <a:spLocks noGrp="1"/>
          </p:cNvSpPr>
          <p:nvPr>
            <p:ph type="body" idx="1"/>
          </p:nvPr>
        </p:nvSpPr>
        <p:spPr>
          <a:xfrm>
            <a:off x="913606" y="1992313"/>
            <a:ext cx="7315200" cy="2700338"/>
          </a:xfrm>
          <a:prstGeom prst="rect">
            <a:avLst/>
          </a:prstGeom>
        </p:spPr>
        <p:txBody>
          <a:bodyPr/>
          <a:lstStyle/>
          <a:p>
            <a:r>
              <a:rPr lang="en-IE" sz="1000" b="1" u="sng" dirty="0">
                <a:latin typeface="Avenir Next Demi Bold" panose="020B0703020202020204"/>
              </a:rPr>
              <a:t>Notes for teachers</a:t>
            </a:r>
          </a:p>
          <a:p>
            <a:endParaRPr lang="en-IE" sz="1000" b="1">
              <a:latin typeface="Avenir Next Demi Bold" panose="020B0703020202020204"/>
            </a:endParaRPr>
          </a:p>
          <a:p>
            <a:r>
              <a:rPr lang="en-IE" sz="1000" b="1" dirty="0">
                <a:latin typeface="Avenir Next Demi Bold" panose="020B0703020202020204"/>
              </a:rPr>
              <a:t>Changemaker Unit 1</a:t>
            </a:r>
            <a:r>
              <a:rPr lang="en-IE" sz="1000" b="1" baseline="30000" dirty="0">
                <a:latin typeface="Avenir Next Demi Bold" panose="020B0703020202020204"/>
              </a:rPr>
              <a:t>st</a:t>
            </a:r>
            <a:r>
              <a:rPr lang="en-IE" sz="1000" b="1" dirty="0">
                <a:latin typeface="Avenir Next Demi Bold" panose="020B0703020202020204"/>
              </a:rPr>
              <a:t>-2</a:t>
            </a:r>
            <a:r>
              <a:rPr lang="en-IE" sz="1000" b="1" baseline="30000" dirty="0">
                <a:latin typeface="Avenir Next Demi Bold" panose="020B0703020202020204"/>
              </a:rPr>
              <a:t>nd</a:t>
            </a:r>
            <a:r>
              <a:rPr lang="en-IE" sz="1000" b="1" dirty="0">
                <a:latin typeface="Avenir Next Demi Bold" panose="020B0703020202020204"/>
              </a:rPr>
              <a:t> class: Lesson 1/Part 4 </a:t>
            </a:r>
            <a:r>
              <a:rPr lang="en-IE" sz="1000" dirty="0">
                <a:latin typeface="Avenir Next Demi Bold" panose="020B0703020202020204"/>
              </a:rPr>
              <a:t>(</a:t>
            </a:r>
            <a:r>
              <a:rPr lang="en-IE" sz="1000" b="0" i="1" dirty="0">
                <a:latin typeface="Avenir Next Demi Bold" panose="020B0703020202020204"/>
              </a:rPr>
              <a:t>1 animation at *</a:t>
            </a:r>
            <a:r>
              <a:rPr lang="en-IE" sz="1000" b="0" dirty="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pPr>
              <a:defRPr/>
            </a:pPr>
            <a:r>
              <a:rPr lang="en-GB" sz="1000" dirty="0">
                <a:effectLst/>
                <a:latin typeface="Avenir Next Demi Bold" panose="020B0703020202020204"/>
                <a:ea typeface="Calibri" panose="020F0502020204030204" pitchFamily="34" charset="0"/>
              </a:rPr>
              <a:t>Explain to the class that they are going to watch a short video (2 mins).</a:t>
            </a:r>
            <a:r>
              <a:rPr lang="en-GB" sz="1000" dirty="0">
                <a:latin typeface="Avenir Next Demi Bold" panose="020B0703020202020204"/>
                <a:ea typeface="Calibri" panose="020F0502020204030204" pitchFamily="34" charset="0"/>
              </a:rPr>
              <a:t>  </a:t>
            </a:r>
          </a:p>
          <a:p>
            <a:pPr marL="0" marR="0" lvl="0" indent="0" algn="l" defTabSz="914400" rtl="0" eaLnBrk="1" fontAlgn="auto" latinLnBrk="0" hangingPunct="1">
              <a:spcBef>
                <a:spcPts val="0"/>
              </a:spcBef>
              <a:buClrTx/>
              <a:buSzTx/>
              <a:buFontTx/>
              <a:buNone/>
              <a:tabLst/>
              <a:defRPr/>
            </a:pPr>
            <a:r>
              <a:rPr lang="en-GB" sz="1000" dirty="0">
                <a:effectLst/>
                <a:latin typeface="Avenir Next Demi Bold" panose="020B0703020202020204"/>
                <a:ea typeface="Calibri" panose="020F0502020204030204" pitchFamily="34" charset="0"/>
              </a:rPr>
              <a:t>As they watch, their job is to listen/look for the answers to questions about the video.</a:t>
            </a:r>
            <a:r>
              <a:rPr lang="en-GB" sz="1000" dirty="0">
                <a:latin typeface="Avenir Next Demi Bold" panose="020B0703020202020204"/>
                <a:ea typeface="Calibri" panose="020F0502020204030204" pitchFamily="34" charset="0"/>
              </a:rPr>
              <a:t>  </a:t>
            </a:r>
            <a:endParaRPr lang="en-GB" sz="1000" dirty="0">
              <a:effectLst/>
              <a:latin typeface="Avenir Next Demi Bold" panose="020B0703020202020204"/>
              <a:ea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GB" sz="1000" dirty="0">
                <a:effectLst/>
                <a:latin typeface="Avenir Next Demi Bold" panose="020B0703020202020204"/>
                <a:ea typeface="Calibri" panose="020F0502020204030204" pitchFamily="34" charset="0"/>
              </a:rPr>
              <a:t>Read the questions on the slide aloud, </a:t>
            </a:r>
            <a:r>
              <a:rPr lang="en-IE" sz="1000" b="0" i="0" dirty="0">
                <a:latin typeface="Avenir Next Demi Bold" panose="020B0703020202020204"/>
              </a:rPr>
              <a:t>clarifying/adapting language as required</a:t>
            </a:r>
            <a:r>
              <a:rPr lang="en-IE" sz="1000" dirty="0">
                <a:latin typeface="Avenir Next Demi Bold" panose="020B0703020202020204"/>
              </a:rPr>
              <a:t>.</a:t>
            </a:r>
          </a:p>
          <a:p>
            <a:r>
              <a:rPr lang="en-GB" sz="1000" dirty="0">
                <a:effectLst/>
                <a:latin typeface="Avenir Next Demi Bold" panose="020B0703020202020204"/>
                <a:ea typeface="Calibri" panose="020F0502020204030204" pitchFamily="34" charset="0"/>
              </a:rPr>
              <a:t>Play the video by clicking on the hummingbird image. A</a:t>
            </a:r>
            <a:r>
              <a:rPr lang="en-GB" sz="1000" dirty="0">
                <a:latin typeface="Segoe UI"/>
                <a:cs typeface="Segoe UI"/>
              </a:rPr>
              <a:t>lso available: </a:t>
            </a:r>
            <a:r>
              <a:rPr lang="en-GB" sz="1200" b="0" i="0" u="sng" dirty="0">
                <a:solidFill>
                  <a:srgbClr val="0563C1"/>
                </a:solidFill>
                <a:effectLst/>
                <a:latin typeface="Calibri"/>
                <a:cs typeface="Calibri"/>
              </a:rPr>
              <a:t>https://youtu.be/f3sCATyn_e0</a:t>
            </a:r>
            <a:r>
              <a:rPr lang="en-GB" sz="1000" b="1" dirty="0">
                <a:latin typeface="Segoe UI"/>
                <a:cs typeface="Segoe UI"/>
              </a:rPr>
              <a:t> </a:t>
            </a:r>
            <a:r>
              <a:rPr lang="en-GB" sz="1000" dirty="0">
                <a:latin typeface="Segoe UI"/>
                <a:cs typeface="Segoe UI"/>
              </a:rPr>
              <a:t>(English language version); </a:t>
            </a:r>
            <a:r>
              <a:rPr lang="en-GB" sz="1200" b="0" i="0" dirty="0">
                <a:solidFill>
                  <a:srgbClr val="000000"/>
                </a:solidFill>
                <a:effectLst/>
                <a:latin typeface="Calibri"/>
                <a:cs typeface="Calibri"/>
              </a:rPr>
              <a:t>https://youtu.be/Qb8SUEgeGQ8</a:t>
            </a:r>
            <a:r>
              <a:rPr lang="en-GB" sz="1000" b="1" dirty="0">
                <a:latin typeface="Segoe UI"/>
                <a:cs typeface="Segoe UI"/>
              </a:rPr>
              <a:t> </a:t>
            </a:r>
            <a:r>
              <a:rPr lang="en-GB" sz="1000" dirty="0">
                <a:latin typeface="Segoe UI"/>
                <a:cs typeface="Segoe UI"/>
              </a:rPr>
              <a:t>(Irish language version)</a:t>
            </a:r>
            <a:r>
              <a:rPr lang="en-GB" sz="1000" dirty="0">
                <a:effectLst/>
                <a:latin typeface="Avenir Next Demi Bold" panose="020B0703020202020204"/>
                <a:ea typeface="Calibri" panose="020F0502020204030204" pitchFamily="34" charset="0"/>
              </a:rPr>
              <a:t>.</a:t>
            </a:r>
          </a:p>
          <a:p>
            <a:pPr>
              <a:defRPr/>
            </a:pPr>
            <a:r>
              <a:rPr lang="en-GB" sz="1000" dirty="0">
                <a:effectLst/>
                <a:latin typeface="Avenir Next Demi Bold" panose="020B0703020202020204"/>
                <a:ea typeface="Calibri" panose="020F0502020204030204" pitchFamily="34" charset="0"/>
              </a:rPr>
              <a:t>Depending on your class, you might decide to play the video a second time.</a:t>
            </a:r>
            <a:r>
              <a:rPr lang="en-GB" sz="1000" dirty="0">
                <a:latin typeface="Avenir Next Demi Bold" panose="020B0703020202020204"/>
                <a:ea typeface="Calibri" panose="020F0502020204030204" pitchFamily="34" charset="0"/>
              </a:rPr>
              <a:t> </a:t>
            </a:r>
            <a:r>
              <a:rPr lang="en-GB" sz="1000" dirty="0">
                <a:effectLst/>
                <a:latin typeface="Avenir Next Demi Bold" panose="020B0703020202020204"/>
                <a:ea typeface="Calibri" panose="020F0502020204030204" pitchFamily="34" charset="0"/>
              </a:rPr>
              <a:t> If your school is an Irish-medium school, you might like to firstly play the video in Irish, and then a second time in English.</a:t>
            </a:r>
            <a:r>
              <a:rPr lang="en-GB" sz="1000" dirty="0">
                <a:latin typeface="Avenir Next Demi Bold" panose="020B0703020202020204"/>
                <a:ea typeface="Calibri" panose="020F0502020204030204" pitchFamily="34" charset="0"/>
              </a:rPr>
              <a:t> </a:t>
            </a:r>
            <a:r>
              <a:rPr lang="en-GB" sz="1000" dirty="0">
                <a:effectLst/>
                <a:latin typeface="Avenir Next Demi Bold" panose="020B0703020202020204"/>
                <a:ea typeface="Calibri" panose="020F0502020204030204" pitchFamily="34" charset="0"/>
              </a:rPr>
              <a:t> If your school is an English-medium school, you might like to firstly play the video in English, and then a second time in Irish.</a:t>
            </a:r>
            <a:endParaRPr lang="en-IE" sz="1000">
              <a:effectLst/>
              <a:latin typeface="Avenir Next Demi Bold" panose="020B0703020202020204"/>
              <a:ea typeface="Calibri" panose="020F0502020204030204" pitchFamily="34" charset="0"/>
            </a:endParaRPr>
          </a:p>
          <a:p>
            <a:r>
              <a:rPr lang="en-GB" sz="1000" dirty="0">
                <a:effectLst/>
                <a:latin typeface="Avenir Next Demi Bold" panose="020B0703020202020204"/>
                <a:ea typeface="Calibri" panose="020F0502020204030204" pitchFamily="34" charset="0"/>
              </a:rPr>
              <a:t>Discuss the video using the questions on the slide as prompts.</a:t>
            </a:r>
          </a:p>
          <a:p>
            <a:pPr marL="0" indent="0">
              <a:buFont typeface="Arial" panose="020B0604020202020204" pitchFamily="34" charset="0"/>
              <a:buNone/>
            </a:pPr>
            <a:r>
              <a:rPr lang="en-GB" sz="1000" i="1" dirty="0">
                <a:effectLst/>
                <a:latin typeface="Avenir Next Demi Bold" panose="020B0703020202020204"/>
              </a:rPr>
              <a:t>* Animate in a picture of Wangari Maathai</a:t>
            </a:r>
          </a:p>
          <a:p>
            <a:pPr>
              <a:spcAft>
                <a:spcPts val="800"/>
              </a:spcAft>
            </a:pPr>
            <a:r>
              <a:rPr lang="en-GB" sz="1000" dirty="0">
                <a:effectLst/>
                <a:latin typeface="Avenir Next Demi Bold" panose="020B0703020202020204"/>
              </a:rPr>
              <a:t>Explain that the lady in the video is </a:t>
            </a:r>
            <a:r>
              <a:rPr lang="en-GB" sz="1000" dirty="0">
                <a:effectLst/>
                <a:latin typeface="Avenir Next Demi Bold" panose="020B0703020202020204"/>
                <a:ea typeface="Calibri" panose="020F0502020204030204" pitchFamily="34" charset="0"/>
                <a:cs typeface="Times New Roman" panose="02020603050405020304" pitchFamily="18" charset="0"/>
              </a:rPr>
              <a:t>Wangari Maathai (1940-2011).</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She was a Kenyan lady and an inspiring Changemaker, who helped other women and girls, and planted a lot of trees to help all people and our planet.</a:t>
            </a:r>
          </a:p>
          <a:p>
            <a:pPr>
              <a:lnSpc>
                <a:spcPct val="107000"/>
              </a:lnSpc>
            </a:pPr>
            <a:endParaRPr lang="en-GB" sz="1000" b="1" u="sng">
              <a:effectLst/>
              <a:latin typeface="Avenir Next Demi Bold" panose="020B0703020202020204"/>
              <a:cs typeface="Times New Roman" panose="02020603050405020304" pitchFamily="18" charset="0"/>
            </a:endParaRPr>
          </a:p>
          <a:p>
            <a:pPr>
              <a:lnSpc>
                <a:spcPct val="107000"/>
              </a:lnSpc>
            </a:pPr>
            <a:r>
              <a:rPr lang="en-GB" sz="1000" b="1" u="sng" dirty="0">
                <a:effectLst/>
                <a:latin typeface="Avenir Next Demi Bold" panose="020B0703020202020204"/>
                <a:cs typeface="Times New Roman" panose="02020603050405020304" pitchFamily="18" charset="0"/>
              </a:rPr>
              <a:t>Background information</a:t>
            </a:r>
          </a:p>
          <a:p>
            <a:pPr>
              <a:lnSpc>
                <a:spcPct val="107000"/>
              </a:lnSpc>
            </a:pPr>
            <a:r>
              <a:rPr lang="en-GB" sz="1000" dirty="0">
                <a:effectLst/>
                <a:latin typeface="Avenir Next Demi Bold" panose="020B0703020202020204"/>
                <a:ea typeface="Calibri" panose="020F0502020204030204" pitchFamily="34" charset="0"/>
                <a:cs typeface="Times New Roman" panose="02020603050405020304" pitchFamily="18" charset="0"/>
              </a:rPr>
              <a:t>Wangari Maathai (1940-2011) was a Kenyan social, environmental and political activist.</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She overcame gender and ethnic minority discrimination to become an inspiring leader and changemaker.</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When she was 20 </a:t>
            </a:r>
            <a:r>
              <a:rPr lang="en-GB" sz="1000" dirty="0">
                <a:latin typeface="Avenir Next Demi Bold" panose="020B0703020202020204"/>
                <a:ea typeface="Calibri" panose="020F0502020204030204" pitchFamily="34" charset="0"/>
                <a:cs typeface="Times New Roman" panose="02020603050405020304" pitchFamily="18" charset="0"/>
              </a:rPr>
              <a:t>years old</a:t>
            </a:r>
            <a:r>
              <a:rPr lang="en-GB" sz="1000" dirty="0">
                <a:effectLst/>
                <a:latin typeface="Avenir Next Demi Bold" panose="020B0703020202020204"/>
                <a:ea typeface="Calibri" panose="020F0502020204030204" pitchFamily="34" charset="0"/>
                <a:cs typeface="Times New Roman" panose="02020603050405020304" pitchFamily="18" charset="0"/>
              </a:rPr>
              <a:t>, she won a scholarship to study in the United States of America, and later completed a PHD in the University of Nairobi.</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In 1977, she founded the Green Belt Movement, an environmental NGO focused on the planting of trees, environmental conservation and women’s rights.</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She was elected to</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Kenyan parliament in 2002.</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She was the first African woman to win the Nobel Peace Prize (in 2004).</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In 2005, she was elected as first president of the African Union’s Economic, Social and Cultural Council.</a:t>
            </a:r>
            <a:endParaRPr lang="en-IE" sz="1000">
              <a:effectLst/>
              <a:latin typeface="Avenir Next Demi Bold" panose="020B0703020202020204"/>
              <a:ea typeface="Calibri" panose="020F0502020204030204" pitchFamily="34" charset="0"/>
              <a:cs typeface="Times New Roman" panose="02020603050405020304" pitchFamily="18" charset="0"/>
            </a:endParaRPr>
          </a:p>
          <a:p>
            <a:pPr>
              <a:lnSpc>
                <a:spcPct val="107000"/>
              </a:lnSpc>
              <a:defRPr/>
            </a:pPr>
            <a:r>
              <a:rPr lang="en-GB" sz="1000" i="1" dirty="0">
                <a:solidFill>
                  <a:srgbClr val="202122"/>
                </a:solidFill>
                <a:effectLst/>
                <a:latin typeface="Avenir Next Demi Bold" panose="020B0703020202020204"/>
                <a:ea typeface="Calibri" panose="020F0502020204030204" pitchFamily="34" charset="0"/>
                <a:cs typeface="Times New Roman" panose="02020603050405020304" pitchFamily="18" charset="0"/>
              </a:rPr>
              <a:t>We all need to work hard to make a difference in our neighbourhoods, regions, and countries, and in the world as a whole.</a:t>
            </a:r>
            <a:r>
              <a:rPr lang="en-GB" sz="1000" i="1" dirty="0">
                <a:solidFill>
                  <a:srgbClr val="202122"/>
                </a:solidFill>
                <a:latin typeface="Avenir Next Demi Bold" panose="020B0703020202020204"/>
                <a:ea typeface="Calibri" panose="020F0502020204030204" pitchFamily="34" charset="0"/>
                <a:cs typeface="Times New Roman" panose="02020603050405020304" pitchFamily="18" charset="0"/>
              </a:rPr>
              <a:t> </a:t>
            </a:r>
            <a:r>
              <a:rPr lang="en-GB" sz="1000" i="1" dirty="0">
                <a:solidFill>
                  <a:srgbClr val="202122"/>
                </a:solidFill>
                <a:effectLst/>
                <a:latin typeface="Avenir Next Demi Bold" panose="020B0703020202020204"/>
                <a:ea typeface="Calibri" panose="020F0502020204030204" pitchFamily="34" charset="0"/>
                <a:cs typeface="Times New Roman" panose="02020603050405020304" pitchFamily="18" charset="0"/>
              </a:rPr>
              <a:t> That means making sure we work hard, collaborate with each other, and make ourselves better agents </a:t>
            </a:r>
            <a:r>
              <a:rPr lang="en-GB" sz="1000" i="1" dirty="0">
                <a:solidFill>
                  <a:srgbClr val="202122"/>
                </a:solidFill>
                <a:latin typeface="Avenir Next Demi Bold" panose="020B0703020202020204"/>
                <a:ea typeface="Calibri" panose="020F0502020204030204" pitchFamily="34" charset="0"/>
                <a:cs typeface="Times New Roman" panose="02020603050405020304" pitchFamily="18" charset="0"/>
              </a:rPr>
              <a:t>for</a:t>
            </a:r>
            <a:r>
              <a:rPr lang="en-GB" sz="1000" i="1" dirty="0">
                <a:solidFill>
                  <a:srgbClr val="202122"/>
                </a:solidFill>
                <a:effectLst/>
                <a:latin typeface="Avenir Next Demi Bold" panose="020B0703020202020204"/>
                <a:ea typeface="Calibri" panose="020F0502020204030204" pitchFamily="34" charset="0"/>
                <a:cs typeface="Times New Roman" panose="02020603050405020304" pitchFamily="18" charset="0"/>
              </a:rPr>
              <a:t> change</a:t>
            </a:r>
            <a:r>
              <a:rPr lang="en-GB" sz="1000" dirty="0">
                <a:solidFill>
                  <a:srgbClr val="202122"/>
                </a:solidFill>
                <a:effectLst/>
                <a:latin typeface="Avenir Next Demi Bold" panose="020B070302020202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solidFill>
                  <a:srgbClr val="202122"/>
                </a:solidFill>
                <a:effectLst/>
                <a:latin typeface="Avenir Next Demi Bold" panose="020B0703020202020204"/>
                <a:ea typeface="Calibri" panose="020F0502020204030204" pitchFamily="34" charset="0"/>
                <a:cs typeface="Times New Roman" panose="02020603050405020304" pitchFamily="18" charset="0"/>
              </a:rPr>
              <a:t>(Wangari Maathai (2010), </a:t>
            </a:r>
            <a:r>
              <a:rPr lang="en-GB" sz="1000" i="1" dirty="0">
                <a:solidFill>
                  <a:srgbClr val="202122"/>
                </a:solidFill>
                <a:effectLst/>
                <a:latin typeface="Avenir Next Demi Bold" panose="020B0703020202020204"/>
                <a:ea typeface="Calibri" panose="020F0502020204030204" pitchFamily="34" charset="0"/>
                <a:cs typeface="Times New Roman" panose="02020603050405020304" pitchFamily="18" charset="0"/>
              </a:rPr>
              <a:t>Replenishing the Earth: Spiritual Values for Healing Ourselves and the World)</a:t>
            </a:r>
            <a:endParaRPr lang="en-IE" sz="1000">
              <a:effectLst/>
              <a:latin typeface="Avenir Next Demi Bold" panose="020B0703020202020204"/>
              <a:ea typeface="Calibri" panose="020F0502020204030204" pitchFamily="34" charset="0"/>
              <a:cs typeface="Times New Roman" panose="02020603050405020304" pitchFamily="18" charset="0"/>
            </a:endParaRPr>
          </a:p>
          <a:p>
            <a:pPr>
              <a:lnSpc>
                <a:spcPct val="107000"/>
              </a:lnSpc>
              <a:spcAft>
                <a:spcPts val="800"/>
              </a:spcAft>
            </a:pPr>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12</a:t>
            </a:fld>
            <a:endParaRPr lang="en-US"/>
          </a:p>
        </p:txBody>
      </p:sp>
    </p:spTree>
    <p:extLst>
      <p:ext uri="{BB962C8B-B14F-4D97-AF65-F5344CB8AC3E}">
        <p14:creationId xmlns:p14="http://schemas.microsoft.com/office/powerpoint/2010/main" val="384187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200" b="1" u="sng" dirty="0"/>
              <a:t>Notes for teachers</a:t>
            </a:r>
          </a:p>
          <a:p>
            <a:endParaRPr lang="en-IE" sz="1200" b="1"/>
          </a:p>
          <a:p>
            <a:r>
              <a:rPr lang="en-IE" sz="1200" b="1" dirty="0"/>
              <a:t>Changemaker Unit 1</a:t>
            </a:r>
            <a:r>
              <a:rPr lang="en-IE" sz="1200" b="1" baseline="30000" dirty="0"/>
              <a:t>st</a:t>
            </a:r>
            <a:r>
              <a:rPr lang="en-IE" sz="1200" b="1" dirty="0"/>
              <a:t>-2</a:t>
            </a:r>
            <a:r>
              <a:rPr lang="en-IE" sz="1200" b="1" baseline="30000" dirty="0"/>
              <a:t>nd</a:t>
            </a:r>
            <a:r>
              <a:rPr lang="en-IE" sz="1200" b="1" dirty="0"/>
              <a:t> class: Lesson 1/Part 5 </a:t>
            </a:r>
            <a:r>
              <a:rPr lang="en-IE" sz="1200" dirty="0"/>
              <a:t>(</a:t>
            </a:r>
            <a:r>
              <a:rPr lang="en-IE" sz="1200" b="0" i="1" dirty="0"/>
              <a:t>1 animation at *</a:t>
            </a:r>
            <a:r>
              <a:rPr lang="en-IE" sz="1200" b="0" dirty="0"/>
              <a:t>)</a:t>
            </a:r>
            <a:r>
              <a:rPr lang="en-IE" i="1" dirty="0"/>
              <a:t> </a:t>
            </a:r>
            <a:endParaRPr lang="en-IE" sz="1200" b="0" i="1" dirty="0">
              <a:cs typeface="Calibri"/>
            </a:endParaRPr>
          </a:p>
          <a:p>
            <a:endParaRPr lang="en-IE" sz="1200" b="0" i="1"/>
          </a:p>
          <a:p>
            <a:r>
              <a:rPr lang="en-IE" sz="1200" i="0" dirty="0">
                <a:latin typeface="Avenir Next Demi Bold" panose="020B0703020202020204"/>
              </a:rPr>
              <a:t>GOAL Changemakers is a programme that is run by an organization or charity called GOAL.</a:t>
            </a:r>
            <a:r>
              <a:rPr lang="en-IE" dirty="0">
                <a:latin typeface="Avenir Next Demi Bold" panose="020B0703020202020204"/>
              </a:rPr>
              <a:t> </a:t>
            </a:r>
            <a:r>
              <a:rPr lang="en-IE" sz="1200" i="0" dirty="0">
                <a:latin typeface="Avenir Next Demi Bold" panose="020B0703020202020204"/>
              </a:rPr>
              <a:t> GOAL is working to help achieve the Global Goals and make sure that</a:t>
            </a:r>
            <a:r>
              <a:rPr lang="en-IE" dirty="0">
                <a:latin typeface="Avenir Next Demi Bold" panose="020B0703020202020204"/>
              </a:rPr>
              <a:t> all</a:t>
            </a:r>
            <a:r>
              <a:rPr lang="en-IE" sz="1200" i="0" dirty="0">
                <a:latin typeface="Avenir Next Demi Bold" panose="020B0703020202020204"/>
              </a:rPr>
              <a:t> people</a:t>
            </a:r>
            <a:r>
              <a:rPr lang="en-IE" dirty="0">
                <a:latin typeface="Avenir Next Demi Bold" panose="020B0703020202020204"/>
              </a:rPr>
              <a:t>, and especially</a:t>
            </a:r>
            <a:r>
              <a:rPr lang="en-IE" sz="1200" i="0" dirty="0">
                <a:latin typeface="Avenir Next Demi Bold" panose="020B0703020202020204"/>
              </a:rPr>
              <a:t> </a:t>
            </a:r>
            <a:r>
              <a:rPr lang="en-IE" dirty="0">
                <a:latin typeface="Avenir Next Demi Bold" panose="020B0703020202020204"/>
              </a:rPr>
              <a:t>people </a:t>
            </a:r>
            <a:r>
              <a:rPr lang="en-IE" sz="1200" i="0" dirty="0">
                <a:latin typeface="Avenir Next Demi Bold" panose="020B0703020202020204"/>
              </a:rPr>
              <a:t>in poor countries</a:t>
            </a:r>
            <a:r>
              <a:rPr lang="en-IE" dirty="0">
                <a:latin typeface="Avenir Next Demi Bold" panose="020B0703020202020204"/>
              </a:rPr>
              <a:t>,</a:t>
            </a:r>
            <a:r>
              <a:rPr lang="en-IE" sz="1200" i="0" dirty="0">
                <a:latin typeface="Avenir Next Demi Bold" panose="020B0703020202020204"/>
              </a:rPr>
              <a:t> have food, clean water, medicine and schools.</a:t>
            </a:r>
            <a:r>
              <a:rPr lang="en-IE" dirty="0">
                <a:latin typeface="Avenir Next Demi Bold" panose="020B0703020202020204"/>
              </a:rPr>
              <a:t> </a:t>
            </a:r>
            <a:endParaRPr lang="en-IE" sz="1200" i="0" dirty="0">
              <a:latin typeface="Avenir Next Demi Bold" panose="020B0703020202020204"/>
            </a:endParaRPr>
          </a:p>
          <a:p>
            <a:r>
              <a:rPr lang="en-IE" sz="1200" b="0" i="0" dirty="0"/>
              <a:t>Read through points on slide, clarifying/adapting language as required.</a:t>
            </a:r>
            <a:endParaRPr lang="en-IE" sz="1200" b="0" i="0" dirty="0">
              <a:cs typeface="Calibri"/>
            </a:endParaRPr>
          </a:p>
          <a:p>
            <a:r>
              <a:rPr lang="en-IE" dirty="0"/>
              <a:t>If children need some prompts when it comes to ideas for magic movements, ask 2-3 children to demonstrate their magic movements and the rest of the class can copy or adapt these.</a:t>
            </a:r>
            <a:endParaRPr lang="en-IE" dirty="0">
              <a:cs typeface="Calibri"/>
            </a:endParaRPr>
          </a:p>
          <a:p>
            <a:r>
              <a:rPr lang="en-IE" i="1" dirty="0"/>
              <a:t>* Click again to Animate in the congratulations message</a:t>
            </a:r>
            <a:r>
              <a:rPr lang="en-IE" dirty="0"/>
              <a:t> </a:t>
            </a:r>
            <a:endParaRPr lang="en-IE" dirty="0">
              <a:cs typeface="Calibri"/>
            </a:endParaRPr>
          </a:p>
          <a:p>
            <a:pPr marL="0" indent="0">
              <a:buFont typeface="Arial" panose="020B0604020202020204" pitchFamily="34" charset="0"/>
              <a:buNone/>
            </a:pPr>
            <a:r>
              <a:rPr lang="en-IE" dirty="0"/>
              <a:t>Invite pupils to sit down.</a:t>
            </a:r>
            <a:endParaRPr lang="en-IE" dirty="0">
              <a:cs typeface="Calibri"/>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13</a:t>
            </a:fld>
            <a:endParaRPr lang="en-US"/>
          </a:p>
        </p:txBody>
      </p:sp>
    </p:spTree>
    <p:extLst>
      <p:ext uri="{BB962C8B-B14F-4D97-AF65-F5344CB8AC3E}">
        <p14:creationId xmlns:p14="http://schemas.microsoft.com/office/powerpoint/2010/main" val="165286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1/Part 5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p>
          <a:p>
            <a:endParaRPr lang="en-IE" sz="1000" b="0" i="1">
              <a:latin typeface="Avenir Next Demi Bold" panose="020B0703020202020204"/>
            </a:endParaRPr>
          </a:p>
          <a:p>
            <a:r>
              <a:rPr lang="en-IE" sz="1000" b="0" i="0">
                <a:latin typeface="Avenir Next Demi Bold" panose="020B0703020202020204"/>
              </a:rPr>
              <a:t>Read through points on slide, clarifying/adapting language as required.</a:t>
            </a:r>
          </a:p>
          <a:p>
            <a:r>
              <a:rPr lang="en-IE" sz="1000" b="0" i="0">
                <a:latin typeface="Avenir Next Demi Bold" panose="020B0703020202020204"/>
              </a:rPr>
              <a:t>In the space beside ‘county’, explain that pupils should write the county where the school is located.</a:t>
            </a:r>
          </a:p>
          <a:p>
            <a:r>
              <a:rPr lang="en-IE" sz="1000" b="0" i="0">
                <a:latin typeface="Avenir Next Demi Bold" panose="020B0703020202020204"/>
              </a:rPr>
              <a:t>Distribute one copy of the blank Changemaker I.D. card to each pupil.  The I.D. cards are available on the next slide (#15).  3 x I.D. cards can be printed on each A4 sheet of paper.  You could ask pupils to stick their I.D. card onto card for extra durability.  </a:t>
            </a:r>
          </a:p>
          <a:p>
            <a:r>
              <a:rPr lang="en-IE" sz="1000" b="0" i="0">
                <a:latin typeface="Avenir Next Demi Bold" panose="020B0703020202020204"/>
              </a:rPr>
              <a:t>Depending on your class, you might like to invite pupils to write and decorate the word CHANGEMAKER on the reverse of their I.D. card.</a:t>
            </a:r>
          </a:p>
          <a:p>
            <a:r>
              <a:rPr lang="en-IE" sz="1000" b="0" i="0" u="sng">
                <a:latin typeface="Avenir Next Demi Bold" panose="020B0703020202020204"/>
              </a:rPr>
              <a:t>NB</a:t>
            </a:r>
            <a:r>
              <a:rPr lang="en-IE" sz="1000" b="0" i="0">
                <a:latin typeface="Avenir Next Demi Bold" panose="020B0703020202020204"/>
              </a:rPr>
              <a:t>: Changemaker I.D. cards will be needed in lesson 2.  Depending on your class, you might like to collect the cards after each class.</a:t>
            </a:r>
          </a:p>
          <a:p>
            <a:endParaRPr lang="en-IE" sz="1000" b="1" i="1">
              <a:latin typeface="Avenir Next Demi Bold" panose="020B0703020202020204"/>
            </a:endParaRPr>
          </a:p>
          <a:p>
            <a:r>
              <a:rPr lang="en-IE" sz="1000" b="1" i="1">
                <a:latin typeface="Avenir Next Demi Bold" panose="020B0703020202020204"/>
              </a:rPr>
              <a:t>Adaptation note:</a:t>
            </a:r>
            <a:r>
              <a:rPr lang="en-IE" sz="1000" b="0" i="1">
                <a:latin typeface="Avenir Next Demi Bold" panose="020B0703020202020204"/>
              </a:rPr>
              <a:t> </a:t>
            </a:r>
          </a:p>
          <a:p>
            <a:r>
              <a:rPr lang="en-IE" sz="1000" b="0" i="0">
                <a:latin typeface="Avenir Next Demi Bold" panose="020B0703020202020204"/>
              </a:rPr>
              <a:t>Depending on time, this activity could be completed as homework.</a:t>
            </a:r>
          </a:p>
          <a:p>
            <a:r>
              <a:rPr lang="en-IE" sz="1000">
                <a:latin typeface="Avenir Next Demi Bold" panose="020B0703020202020204"/>
              </a:rPr>
              <a:t>In the context of online learning, you could make the Changemaker I.D. card available via the school’s preferred platform or ask pupils to design and fill in their own Changemaker I.D. card.</a:t>
            </a:r>
          </a:p>
        </p:txBody>
      </p:sp>
      <p:sp>
        <p:nvSpPr>
          <p:cNvPr id="4" name="Slide Number Placeholder 3"/>
          <p:cNvSpPr>
            <a:spLocks noGrp="1"/>
          </p:cNvSpPr>
          <p:nvPr>
            <p:ph type="sldNum" sz="quarter" idx="5"/>
          </p:nvPr>
        </p:nvSpPr>
        <p:spPr/>
        <p:txBody>
          <a:bodyPr/>
          <a:lstStyle/>
          <a:p>
            <a:fld id="{6FAE18E2-0062-4087-BD00-F73AB963BE9B}" type="slidenum">
              <a:rPr lang="en-US" smtClean="0"/>
              <a:t>14</a:t>
            </a:fld>
            <a:endParaRPr lang="en-US"/>
          </a:p>
        </p:txBody>
      </p:sp>
    </p:spTree>
    <p:extLst>
      <p:ext uri="{BB962C8B-B14F-4D97-AF65-F5344CB8AC3E}">
        <p14:creationId xmlns:p14="http://schemas.microsoft.com/office/powerpoint/2010/main" val="1119311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1/Materials for Part 5 (see previous slide)</a:t>
            </a: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15</a:t>
            </a:fld>
            <a:endParaRPr lang="en-US"/>
          </a:p>
        </p:txBody>
      </p:sp>
    </p:spTree>
    <p:extLst>
      <p:ext uri="{BB962C8B-B14F-4D97-AF65-F5344CB8AC3E}">
        <p14:creationId xmlns:p14="http://schemas.microsoft.com/office/powerpoint/2010/main" val="30318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1/Part 7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r>
              <a:rPr lang="en-IE" sz="1000" i="0">
                <a:latin typeface="Avenir Next Demi Bold" panose="020B0703020202020204"/>
              </a:rPr>
              <a:t>Read aloud and follow the steps outlined on the slide.</a:t>
            </a:r>
          </a:p>
        </p:txBody>
      </p:sp>
      <p:sp>
        <p:nvSpPr>
          <p:cNvPr id="4" name="Slide Number Placeholder 3"/>
          <p:cNvSpPr>
            <a:spLocks noGrp="1"/>
          </p:cNvSpPr>
          <p:nvPr>
            <p:ph type="sldNum" sz="quarter" idx="5"/>
          </p:nvPr>
        </p:nvSpPr>
        <p:spPr/>
        <p:txBody>
          <a:bodyPr/>
          <a:lstStyle/>
          <a:p>
            <a:fld id="{6FAE18E2-0062-4087-BD00-F73AB963BE9B}" type="slidenum">
              <a:rPr lang="en-US" smtClean="0"/>
              <a:t>16</a:t>
            </a:fld>
            <a:endParaRPr lang="en-US"/>
          </a:p>
        </p:txBody>
      </p:sp>
    </p:spTree>
    <p:extLst>
      <p:ext uri="{BB962C8B-B14F-4D97-AF65-F5344CB8AC3E}">
        <p14:creationId xmlns:p14="http://schemas.microsoft.com/office/powerpoint/2010/main" val="428719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Lessons 2 (title slide with learning intentions) </a:t>
            </a:r>
            <a:r>
              <a:rPr lang="en-IE" sz="1000">
                <a:latin typeface="Avenir Next Demi Bold" panose="020B0703020202020204"/>
              </a:rPr>
              <a:t>(</a:t>
            </a:r>
            <a:r>
              <a:rPr lang="en-IE" sz="1000" i="1">
                <a:latin typeface="Avenir Next Demi Bold" panose="020B0703020202020204"/>
              </a:rPr>
              <a:t>No animation</a:t>
            </a:r>
            <a:r>
              <a:rPr lang="en-IE" sz="1000">
                <a:latin typeface="Avenir Next Demi Bold" panose="020B0703020202020204"/>
              </a:rPr>
              <a:t>)</a:t>
            </a:r>
            <a:endParaRPr lang="en-IE" sz="1000" b="1">
              <a:latin typeface="Avenir Next Demi Bold" panose="020B0703020202020204"/>
            </a:endParaRPr>
          </a:p>
          <a:p>
            <a:endParaRPr lang="en-IE" sz="100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a:latin typeface="Avenir Next Demi Bold" panose="020B0703020202020204"/>
              </a:rPr>
              <a:t>Depending on your class, you might like to share the learning intentions for Lesson 3 with pupils before starting, </a:t>
            </a:r>
            <a:r>
              <a:rPr lang="en-IE" sz="1000" b="0">
                <a:latin typeface="Avenir Next Demi Bold" panose="020B0703020202020204"/>
              </a:rPr>
              <a:t>c</a:t>
            </a:r>
            <a:r>
              <a:rPr lang="en-IE" sz="1000" b="0" i="0">
                <a:latin typeface="Avenir Next Demi Bold" panose="020B0703020202020204"/>
              </a:rPr>
              <a:t>larifying/adapting language as required.</a:t>
            </a:r>
            <a:endParaRPr lang="en-IE" sz="100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17</a:t>
            </a:fld>
            <a:endParaRPr lang="en-US"/>
          </a:p>
        </p:txBody>
      </p:sp>
    </p:spTree>
    <p:extLst>
      <p:ext uri="{BB962C8B-B14F-4D97-AF65-F5344CB8AC3E}">
        <p14:creationId xmlns:p14="http://schemas.microsoft.com/office/powerpoint/2010/main" val="1288401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7813" y="857250"/>
            <a:ext cx="3506787" cy="1973263"/>
          </a:xfrm>
        </p:spPr>
      </p:sp>
      <p:sp>
        <p:nvSpPr>
          <p:cNvPr id="3" name="Notes Placeholder 2"/>
          <p:cNvSpPr>
            <a:spLocks noGrp="1"/>
          </p:cNvSpPr>
          <p:nvPr>
            <p:ph type="body" idx="1"/>
          </p:nvPr>
        </p:nvSpPr>
        <p:spPr>
          <a:xfrm>
            <a:off x="738909" y="2606821"/>
            <a:ext cx="7721600" cy="3784743"/>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2/Part 1 </a:t>
            </a:r>
            <a:r>
              <a:rPr lang="en-IE" sz="1000">
                <a:latin typeface="Avenir Next Demi Bold" panose="020B0703020202020204"/>
              </a:rPr>
              <a:t>(</a:t>
            </a:r>
            <a:r>
              <a:rPr lang="en-IE" sz="1000" i="1">
                <a:latin typeface="Avenir Next Demi Bold" panose="020B0703020202020204"/>
              </a:rPr>
              <a:t>1</a:t>
            </a:r>
            <a:r>
              <a:rPr lang="en-IE" sz="1000" b="0" i="1">
                <a:latin typeface="Avenir Next Demi Bold" panose="020B0703020202020204"/>
              </a:rPr>
              <a:t> animation at *</a:t>
            </a:r>
            <a:r>
              <a:rPr lang="en-IE" sz="1000" b="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r>
              <a:rPr lang="en-IE" sz="1000">
                <a:latin typeface="Avenir Next Demi Bold" panose="020B0703020202020204"/>
              </a:rPr>
              <a:t>Explain that one way to feel calmer or better is to breathe in and out, slowly and deeply.  </a:t>
            </a:r>
          </a:p>
          <a:p>
            <a:r>
              <a:rPr lang="en-IE" sz="1000">
                <a:latin typeface="Avenir Next Demi Bold" panose="020B0703020202020204"/>
              </a:rPr>
              <a:t>Tell the class that they are going to </a:t>
            </a:r>
            <a:r>
              <a:rPr lang="en-GB" sz="1000">
                <a:effectLst/>
                <a:latin typeface="Avenir Next Demi Bold" panose="020B0703020202020204"/>
                <a:ea typeface="Calibri" panose="020F0502020204030204" pitchFamily="34" charset="0"/>
              </a:rPr>
              <a:t>practise breathing as a way of feeling calm.  Sometimes it can help to imagine something at the same time as we breathe, to help us slow down our breath.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Depending on your class, you might like to demonstrate and invite the class to join in for a second or third practice breath.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To guide the breathing activity, you can either play the video provided, by clicking on the image of the butterfly. Also available: </a:t>
            </a:r>
            <a:r>
              <a:rPr lang="en-GB" sz="1000" b="0" i="0" u="sng" dirty="0">
                <a:solidFill>
                  <a:srgbClr val="0563C1"/>
                </a:solidFill>
                <a:effectLst/>
                <a:latin typeface="Calibri"/>
                <a:cs typeface="Calibri"/>
              </a:rPr>
              <a:t>https://youtu.be/BqGQoZTo3CY </a:t>
            </a:r>
            <a:r>
              <a:rPr lang="en-GB" sz="800">
                <a:latin typeface="Avenir Next Demi Bold" panose="020B0703020202020204"/>
              </a:rPr>
              <a:t>(English language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sng" dirty="0">
                <a:solidFill>
                  <a:srgbClr val="000000"/>
                </a:solidFill>
                <a:effectLst/>
                <a:latin typeface="Calibri"/>
                <a:cs typeface="Calibri"/>
              </a:rPr>
              <a:t>https://youtu.be/WAd55dolYl4 </a:t>
            </a:r>
            <a:r>
              <a:rPr lang="en-GB" sz="800">
                <a:latin typeface="Avenir Next Demi Bold" panose="020B0703020202020204"/>
              </a:rPr>
              <a:t>(Irish language version) ; </a:t>
            </a:r>
            <a:r>
              <a:rPr lang="en-GB" sz="1000">
                <a:latin typeface="Avenir Next Demi Bold" panose="020B0703020202020204"/>
              </a:rPr>
              <a:t>and/or u</a:t>
            </a:r>
            <a:r>
              <a:rPr lang="en-GB" sz="1000">
                <a:effectLst/>
                <a:latin typeface="Avenir Next Demi Bold" panose="020B0703020202020204"/>
                <a:ea typeface="Calibri" panose="020F0502020204030204" pitchFamily="34" charset="0"/>
              </a:rPr>
              <a:t>se the instructions below:</a:t>
            </a:r>
          </a:p>
          <a:p>
            <a:pPr marL="0" indent="0">
              <a:lnSpc>
                <a:spcPct val="100000"/>
              </a:lnSpc>
              <a:buNone/>
            </a:pPr>
            <a:r>
              <a:rPr lang="en-GB" sz="1000" i="1">
                <a:latin typeface="Avenir Next Demi Bold" panose="020B0703020202020204"/>
                <a:ea typeface="Calibri" panose="020F0502020204030204" pitchFamily="34" charset="0"/>
              </a:rPr>
              <a:t>Bring your hands together, palms touching.  Imagine your hands are a butterfly whose wings are closed.  As I count, we’re going to slowly open our wings and breath in. </a:t>
            </a:r>
          </a:p>
          <a:p>
            <a:pPr marL="0" indent="0">
              <a:lnSpc>
                <a:spcPct val="100000"/>
              </a:lnSpc>
              <a:buNone/>
            </a:pPr>
            <a:r>
              <a:rPr lang="en-GB" sz="1000" i="1">
                <a:latin typeface="Avenir Next Demi Bold" panose="020B0703020202020204"/>
                <a:ea typeface="Calibri" panose="020F0502020204030204" pitchFamily="34" charset="0"/>
              </a:rPr>
              <a:t>Now, together 1, 2, 3, 4 and pause.  Now, breathing out and closing, 1, 2, 3, 4. </a:t>
            </a:r>
          </a:p>
          <a:p>
            <a:pPr marL="0" indent="0">
              <a:lnSpc>
                <a:spcPct val="100000"/>
              </a:lnSpc>
              <a:buNone/>
            </a:pPr>
            <a:r>
              <a:rPr lang="en-GB" sz="1000" i="1">
                <a:latin typeface="Avenir Next Demi Bold" panose="020B0703020202020204"/>
                <a:ea typeface="Calibri" panose="020F0502020204030204" pitchFamily="34" charset="0"/>
              </a:rPr>
              <a:t>Now, lets repeat this a few times. </a:t>
            </a:r>
          </a:p>
          <a:p>
            <a:pPr marL="0" indent="0">
              <a:lnSpc>
                <a:spcPct val="100000"/>
              </a:lnSpc>
              <a:buNone/>
            </a:pPr>
            <a:r>
              <a:rPr lang="en-GB" sz="1000" i="1">
                <a:latin typeface="Avenir Next Demi Bold" panose="020B0703020202020204"/>
                <a:ea typeface="Calibri" panose="020F0502020204030204" pitchFamily="34" charset="0"/>
              </a:rPr>
              <a:t>Breathing in 1, 2, 3, 4 open - breathing out 1, 2, 3, 4 closed. </a:t>
            </a:r>
            <a:r>
              <a:rPr lang="en-GB" sz="1000" i="0">
                <a:latin typeface="Avenir Next Demi Bold" panose="020B0703020202020204"/>
                <a:ea typeface="Calibri" panose="020F0502020204030204" pitchFamily="34" charset="0"/>
              </a:rPr>
              <a:t>[repeat this line twice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If using the video, you might decide to play it a second time.  If your school is an Irish-medium school, you might like to firstly play the video in Irish, and then a second time in English.  If your school is an English-medium school, you might like to firstly play the video in English, and then a second time in Irish.</a:t>
            </a:r>
            <a:endParaRPr lang="en-IE" sz="1000">
              <a:effectLst/>
              <a:latin typeface="Avenir Next Demi Bold" panose="020B0703020202020204"/>
              <a:ea typeface="Calibri" panose="020F0502020204030204" pitchFamily="34" charset="0"/>
            </a:endParaRPr>
          </a:p>
          <a:p>
            <a:r>
              <a:rPr lang="en-IE" sz="1000">
                <a:latin typeface="Avenir Next Demi Bold" panose="020B0703020202020204"/>
              </a:rPr>
              <a:t>* </a:t>
            </a:r>
            <a:r>
              <a:rPr lang="en-IE" sz="1000" i="1">
                <a:latin typeface="Avenir Next Demi Bold" panose="020B0703020202020204"/>
              </a:rPr>
              <a:t>At the end of the breathing activity, click to animate in a question for pupils about whether they feel calmer now.</a:t>
            </a:r>
          </a:p>
          <a:p>
            <a:endParaRPr lang="en-IE" sz="1000">
              <a:latin typeface="Avenir Next Demi Bold" panose="020B0703020202020204"/>
            </a:endParaRPr>
          </a:p>
          <a:p>
            <a:r>
              <a:rPr lang="en-IE" sz="1000" b="1">
                <a:latin typeface="Avenir Next Demi Bold" panose="020B0703020202020204"/>
              </a:rPr>
              <a:t>Background information</a:t>
            </a:r>
          </a:p>
          <a:p>
            <a:r>
              <a:rPr lang="en-GB" sz="1000" b="0">
                <a:effectLst/>
                <a:latin typeface="Avenir Next Demi Bold" panose="020B0703020202020204"/>
                <a:ea typeface="Calibri" panose="020F0502020204030204" pitchFamily="34" charset="0"/>
              </a:rPr>
              <a:t>Grounding activities, like this breathing exercise, can be very useful at the start of Development Education/Global Citizenship Education lessons.  They can help children to settle and connect with how they are feeling, before beginning to switch the focus outwards to our wider world. </a:t>
            </a:r>
            <a:endParaRPr lang="en-IE" sz="1000" b="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18</a:t>
            </a:fld>
            <a:endParaRPr lang="en-US"/>
          </a:p>
        </p:txBody>
      </p:sp>
    </p:spTree>
    <p:extLst>
      <p:ext uri="{BB962C8B-B14F-4D97-AF65-F5344CB8AC3E}">
        <p14:creationId xmlns:p14="http://schemas.microsoft.com/office/powerpoint/2010/main" val="203875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2/Part 2 </a:t>
            </a:r>
            <a:r>
              <a:rPr lang="en-IE" sz="1000">
                <a:latin typeface="Avenir Next Demi Bold" panose="020B0703020202020204"/>
              </a:rPr>
              <a:t>(1</a:t>
            </a:r>
            <a:r>
              <a:rPr lang="en-IE" sz="1000" b="0" i="1">
                <a:latin typeface="Avenir Next Demi Bold" panose="020B0703020202020204"/>
              </a:rPr>
              <a:t> animation at * </a:t>
            </a:r>
            <a:r>
              <a:rPr lang="en-IE" sz="1000" b="0">
                <a:latin typeface="Avenir Next Demi Bold" panose="020B0703020202020204"/>
              </a:rPr>
              <a:t>)</a:t>
            </a:r>
          </a:p>
          <a:p>
            <a:endParaRPr lang="en-IE" sz="1000" b="0">
              <a:latin typeface="Avenir Next Demi Bold" panose="020B0703020202020204"/>
            </a:endParaRPr>
          </a:p>
          <a:p>
            <a:r>
              <a:rPr lang="en-IE" sz="1000" b="0" i="0">
                <a:latin typeface="Avenir Next Demi Bold" panose="020B0703020202020204"/>
              </a:rPr>
              <a:t>Read through points on slide, clarifying/adapting language as required.</a:t>
            </a:r>
          </a:p>
          <a:p>
            <a:r>
              <a:rPr lang="en-IE" sz="1000">
                <a:latin typeface="Avenir Next Demi Bold" panose="020B0703020202020204"/>
              </a:rPr>
              <a:t>If pupils need prompting when it comes to ideas for magic movements, you could suggest that they shake their whole body, turn around on the spot, wave their arms etc.</a:t>
            </a:r>
          </a:p>
          <a:p>
            <a:r>
              <a:rPr lang="en-IE" sz="1000" i="1">
                <a:latin typeface="Avenir Next Demi Bold" panose="020B0703020202020204"/>
              </a:rPr>
              <a:t>* Click to animate in congratulations </a:t>
            </a:r>
          </a:p>
          <a:p>
            <a:pPr marL="0" indent="0">
              <a:buFont typeface="Arial" panose="020B0604020202020204" pitchFamily="34" charset="0"/>
              <a:buNone/>
            </a:pPr>
            <a:r>
              <a:rPr lang="en-IE" sz="1000">
                <a:latin typeface="Avenir Next Demi Bold" panose="020B0703020202020204"/>
              </a:rPr>
              <a:t>Invite pupils to sit down and display their Changemaker I.D. card.</a:t>
            </a:r>
          </a:p>
        </p:txBody>
      </p:sp>
      <p:sp>
        <p:nvSpPr>
          <p:cNvPr id="4" name="Slide Number Placeholder 3"/>
          <p:cNvSpPr>
            <a:spLocks noGrp="1"/>
          </p:cNvSpPr>
          <p:nvPr>
            <p:ph type="sldNum" sz="quarter" idx="5"/>
          </p:nvPr>
        </p:nvSpPr>
        <p:spPr/>
        <p:txBody>
          <a:bodyPr/>
          <a:lstStyle/>
          <a:p>
            <a:fld id="{6FAE18E2-0062-4087-BD00-F73AB963BE9B}" type="slidenum">
              <a:rPr lang="en-US" smtClean="0"/>
              <a:t>19</a:t>
            </a:fld>
            <a:endParaRPr lang="en-US"/>
          </a:p>
        </p:txBody>
      </p:sp>
    </p:spTree>
    <p:extLst>
      <p:ext uri="{BB962C8B-B14F-4D97-AF65-F5344CB8AC3E}">
        <p14:creationId xmlns:p14="http://schemas.microsoft.com/office/powerpoint/2010/main" val="6705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dirty="0">
                <a:latin typeface="Avenir Next Demi Bold" panose="020B0703020202020204"/>
              </a:rPr>
              <a:t>Notes for teachers</a:t>
            </a:r>
          </a:p>
          <a:p>
            <a:endParaRPr lang="en-IE" sz="1000" b="1" dirty="0">
              <a:latin typeface="Avenir Next Demi Bold" panose="020B0703020202020204"/>
            </a:endParaRPr>
          </a:p>
          <a:p>
            <a:r>
              <a:rPr lang="en-IE" sz="1000" b="1" dirty="0">
                <a:latin typeface="Avenir Next Demi Bold" panose="020B0703020202020204"/>
              </a:rPr>
              <a:t>Changemaker unit 1</a:t>
            </a:r>
            <a:r>
              <a:rPr lang="en-IE" sz="1000" b="1" baseline="30000" dirty="0">
                <a:latin typeface="Avenir Next Demi Bold" panose="020B0703020202020204"/>
              </a:rPr>
              <a:t>st</a:t>
            </a:r>
            <a:r>
              <a:rPr lang="en-IE" sz="1000" b="1" dirty="0">
                <a:latin typeface="Avenir Next Demi Bold" panose="020B0703020202020204"/>
              </a:rPr>
              <a:t>-2</a:t>
            </a:r>
            <a:r>
              <a:rPr lang="en-IE" sz="1000" b="1" baseline="30000" dirty="0">
                <a:latin typeface="Avenir Next Demi Bold" panose="020B0703020202020204"/>
              </a:rPr>
              <a:t>nd</a:t>
            </a:r>
            <a:r>
              <a:rPr lang="en-IE" sz="1000" b="1" dirty="0">
                <a:latin typeface="Avenir Next Demi Bold" panose="020B0703020202020204"/>
              </a:rPr>
              <a:t> class: Aim slide </a:t>
            </a:r>
            <a:r>
              <a:rPr lang="en-IE" sz="1000" dirty="0">
                <a:latin typeface="Avenir Next Demi Bold" panose="020B0703020202020204"/>
              </a:rPr>
              <a:t>(</a:t>
            </a:r>
            <a:r>
              <a:rPr lang="en-IE" sz="1000" b="0" i="1" dirty="0">
                <a:latin typeface="Avenir Next Demi Bold" panose="020B0703020202020204"/>
              </a:rPr>
              <a:t>No animation</a:t>
            </a:r>
            <a:r>
              <a:rPr lang="en-IE" sz="1000" b="0" dirty="0">
                <a:latin typeface="Avenir Next Demi Bold" panose="020B0703020202020204"/>
              </a:rPr>
              <a:t>)</a:t>
            </a:r>
            <a:endParaRPr lang="en-IE" sz="1000" b="0" i="1" dirty="0">
              <a:latin typeface="Avenir Next Demi Bold" panose="020B0703020202020204"/>
            </a:endParaRPr>
          </a:p>
          <a:p>
            <a:endParaRPr lang="en-IE" sz="1000" b="1" dirty="0">
              <a:latin typeface="Avenir Next Demi Bold" panose="020B0703020202020204"/>
            </a:endParaRPr>
          </a:p>
          <a:p>
            <a:endParaRPr lang="en-IE" dirty="0"/>
          </a:p>
        </p:txBody>
      </p:sp>
      <p:sp>
        <p:nvSpPr>
          <p:cNvPr id="4" name="Slide Number Placeholder 3"/>
          <p:cNvSpPr>
            <a:spLocks noGrp="1"/>
          </p:cNvSpPr>
          <p:nvPr>
            <p:ph type="sldNum" sz="quarter" idx="5"/>
          </p:nvPr>
        </p:nvSpPr>
        <p:spPr/>
        <p:txBody>
          <a:bodyPr/>
          <a:lstStyle/>
          <a:p>
            <a:fld id="{6FAE18E2-0062-4087-BD00-F73AB963BE9B}" type="slidenum">
              <a:rPr lang="en-US" smtClean="0"/>
              <a:t>2</a:t>
            </a:fld>
            <a:endParaRPr lang="en-US"/>
          </a:p>
        </p:txBody>
      </p:sp>
    </p:spTree>
    <p:extLst>
      <p:ext uri="{BB962C8B-B14F-4D97-AF65-F5344CB8AC3E}">
        <p14:creationId xmlns:p14="http://schemas.microsoft.com/office/powerpoint/2010/main" val="152540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63575"/>
            <a:ext cx="4114800" cy="2314575"/>
          </a:xfrm>
        </p:spPr>
      </p:sp>
      <p:sp>
        <p:nvSpPr>
          <p:cNvPr id="3" name="Notes Placeholder 2"/>
          <p:cNvSpPr>
            <a:spLocks noGrp="1"/>
          </p:cNvSpPr>
          <p:nvPr>
            <p:ph type="body" idx="1"/>
          </p:nvPr>
        </p:nvSpPr>
        <p:spPr>
          <a:xfrm>
            <a:off x="914400" y="3060267"/>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2/Part 3 </a:t>
            </a:r>
            <a:r>
              <a:rPr lang="en-IE" sz="1000">
                <a:latin typeface="Avenir Next Demi Bold" panose="020B0703020202020204"/>
              </a:rPr>
              <a:t>(3 </a:t>
            </a:r>
            <a:r>
              <a:rPr lang="en-IE" sz="1000" b="0" i="1">
                <a:latin typeface="Avenir Next Demi Bold" panose="020B0703020202020204"/>
              </a:rPr>
              <a:t>animations at *, ^ and +.  </a:t>
            </a:r>
            <a:r>
              <a:rPr lang="en-IE" sz="1000" b="0" i="1" u="none">
                <a:latin typeface="Avenir Next Demi Bold" panose="020B0703020202020204"/>
              </a:rPr>
              <a:t>Before </a:t>
            </a:r>
            <a:r>
              <a:rPr lang="en-IE" sz="1000" b="0" i="1">
                <a:latin typeface="Avenir Next Demi Bold" panose="020B0703020202020204"/>
              </a:rPr>
              <a:t>presenting this slide, read through the </a:t>
            </a:r>
            <a:r>
              <a:rPr lang="en-IE" sz="1000" b="0" i="1" u="sng">
                <a:latin typeface="Avenir Next Demi Bold" panose="020B0703020202020204"/>
              </a:rPr>
              <a:t>NB</a:t>
            </a:r>
            <a:r>
              <a:rPr lang="en-IE" sz="1000" b="0" i="1">
                <a:latin typeface="Avenir Next Demi Bold" panose="020B0703020202020204"/>
              </a:rPr>
              <a:t> text below as you will need to move between presentation and normal mode</a:t>
            </a:r>
            <a:r>
              <a:rPr lang="en-IE" sz="1000" b="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r>
              <a:rPr lang="en-IE" sz="1000" b="0" i="0">
                <a:latin typeface="Avenir Next Demi Bold" panose="020B0703020202020204"/>
              </a:rPr>
              <a:t>Read through the word boxes on the slide, clarifying/adapting language when required (e.g. what does healthcare mean?  What happens when someone is sick?  Do they check their temperature and take medicine if they need it?  Do they go to the doctor to get some medicine or go to hospital if they are feeling bad enough?  Healthcare means that if you are sick enough you go to the doctor or hospital to get the help you need.  It means that there is care for your health.  Is healthcare something that is really important to stay alive?)</a:t>
            </a:r>
          </a:p>
          <a:p>
            <a:pPr>
              <a:defRPr/>
            </a:pPr>
            <a:r>
              <a:rPr lang="en-IE" sz="1000" i="1">
                <a:latin typeface="Avenir Next Demi Bold" panose="020B0703020202020204"/>
              </a:rPr>
              <a:t>* Click to Animate in the Needs/Wants table</a:t>
            </a:r>
            <a:r>
              <a:rPr lang="en-IE" sz="1000" dirty="0">
                <a:latin typeface="Avenir Next Demi Bold" panose="020B0703020202020204"/>
              </a:rPr>
              <a:t>.</a:t>
            </a:r>
          </a:p>
          <a:p>
            <a:pPr marL="0" indent="0">
              <a:buFont typeface="Arial" panose="020B0604020202020204" pitchFamily="34" charset="0"/>
              <a:buNone/>
            </a:pPr>
            <a:r>
              <a:rPr lang="en-GB" sz="1000">
                <a:effectLst/>
                <a:latin typeface="Avenir Next Demi Bold" panose="020B0703020202020204"/>
                <a:ea typeface="Calibri" panose="020F0502020204030204" pitchFamily="34" charset="0"/>
              </a:rPr>
              <a:t>Explain that a need is something that you must have to live or survive, for example, water.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i="1">
                <a:effectLst/>
                <a:latin typeface="Avenir Next Demi Bold" panose="020B0703020202020204"/>
              </a:rPr>
              <a:t>^ Animate the ‘Water’ text box to the first row under Needs.</a:t>
            </a:r>
            <a:endParaRPr lang="en-IE" sz="1000" i="1">
              <a:latin typeface="Avenir Next Demi Bold" panose="020B0703020202020204"/>
            </a:endParaRPr>
          </a:p>
          <a:p>
            <a:pPr marL="0" indent="0">
              <a:buFont typeface="Arial" panose="020B0604020202020204" pitchFamily="34" charset="0"/>
              <a:buNone/>
            </a:pPr>
            <a:r>
              <a:rPr lang="en-GB" sz="1000">
                <a:effectLst/>
                <a:latin typeface="Avenir Next Demi Bold" panose="020B0703020202020204"/>
                <a:ea typeface="Calibri" panose="020F0502020204030204" pitchFamily="34" charset="0"/>
              </a:rPr>
              <a:t>Explain that a want is something we may like to have, but we can live without it, for example, a trampoline.</a:t>
            </a:r>
          </a:p>
          <a:p>
            <a:pPr marL="0" indent="0">
              <a:buFont typeface="Arial" panose="020B0604020202020204" pitchFamily="34" charset="0"/>
              <a:buNone/>
            </a:pPr>
            <a:r>
              <a:rPr lang="en-GB" sz="1000" i="1">
                <a:effectLst/>
                <a:latin typeface="Avenir Next Demi Bold" panose="020B0703020202020204"/>
                <a:ea typeface="Calibri" panose="020F0502020204030204" pitchFamily="34" charset="0"/>
              </a:rPr>
              <a:t>+ Animate the ‘Trampoline’ text box to the first row under Wants.</a:t>
            </a:r>
          </a:p>
          <a:p>
            <a:pPr marL="0" indent="0">
              <a:buFont typeface="Arial" panose="020B0604020202020204" pitchFamily="34" charset="0"/>
              <a:buNone/>
            </a:pPr>
            <a:r>
              <a:rPr lang="en-GB" sz="1000">
                <a:effectLst/>
                <a:latin typeface="Avenir Next Demi Bold" panose="020B0703020202020204"/>
                <a:ea typeface="Calibri" panose="020F0502020204030204" pitchFamily="34" charset="0"/>
              </a:rPr>
              <a:t>Invite pupils to say whether the items in the remaining text boxes belong under Needs or Wants.</a:t>
            </a:r>
          </a:p>
          <a:p>
            <a:pPr marL="0" indent="0">
              <a:buFont typeface="Arial" panose="020B0604020202020204" pitchFamily="34" charset="0"/>
              <a:buNone/>
            </a:pPr>
            <a:r>
              <a:rPr lang="en-GB" sz="1000" u="sng">
                <a:effectLst/>
                <a:latin typeface="Avenir Next Demi Bold" panose="020B0703020202020204"/>
                <a:ea typeface="Calibri" panose="020F0502020204030204" pitchFamily="34" charset="0"/>
              </a:rPr>
              <a:t>NB</a:t>
            </a:r>
            <a:r>
              <a:rPr lang="en-GB" sz="1000">
                <a:effectLst/>
                <a:latin typeface="Avenir Next Demi Bold" panose="020B0703020202020204"/>
                <a:ea typeface="Calibri" panose="020F0502020204030204" pitchFamily="34" charset="0"/>
              </a:rPr>
              <a:t>: In order to move the boxes on the left, you will have to come out of PowerPoint presentation mode into normal mode (alternatively you could replicate the Needs/Wants table on the board, and write the text box words under the heading indicated by pupils). </a:t>
            </a:r>
          </a:p>
          <a:p>
            <a:pPr marL="0" indent="0">
              <a:buFont typeface="Arial" panose="020B0604020202020204" pitchFamily="34" charset="0"/>
              <a:buNone/>
            </a:pPr>
            <a:r>
              <a:rPr lang="en-GB" sz="1000">
                <a:effectLst/>
                <a:latin typeface="Avenir Next Demi Bold" panose="020B0703020202020204"/>
                <a:ea typeface="Calibri" panose="020F0502020204030204" pitchFamily="34" charset="0"/>
              </a:rPr>
              <a:t>Point to the words in the Needs column (likely to be water, food, healthcare, shelter, education).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effectLst/>
                <a:latin typeface="Avenir Next Demi Bold" panose="020B0703020202020204"/>
                <a:ea typeface="Calibri" panose="020F0502020204030204" pitchFamily="34" charset="0"/>
              </a:rPr>
              <a:t>Invite the pupils to agree a movement they can do with their bodies in response to each Need, for example, miming opening a book or writing for education.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effectLst/>
                <a:latin typeface="Avenir Next Demi Bold" panose="020B0703020202020204"/>
                <a:ea typeface="Calibri" panose="020F0502020204030204" pitchFamily="34" charset="0"/>
              </a:rPr>
              <a:t>Call out or point to each Need in turn and invite pupils to mime </a:t>
            </a:r>
            <a:r>
              <a:rPr lang="en-GB" sz="1000" u="none">
                <a:effectLst/>
                <a:latin typeface="Avenir Next Demi Bold" panose="020B0703020202020204"/>
                <a:ea typeface="Calibri" panose="020F0502020204030204" pitchFamily="34" charset="0"/>
              </a:rPr>
              <a:t>the</a:t>
            </a:r>
            <a:r>
              <a:rPr lang="en-GB" sz="1000" u="none">
                <a:solidFill>
                  <a:srgbClr val="008080"/>
                </a:solidFill>
                <a:effectLst/>
                <a:latin typeface="Avenir Next Demi Bold" panose="020B0703020202020204"/>
                <a:ea typeface="Calibri" panose="020F0502020204030204" pitchFamily="34" charset="0"/>
              </a:rPr>
              <a:t>ir </a:t>
            </a:r>
            <a:r>
              <a:rPr lang="en-GB" sz="1000">
                <a:effectLst/>
                <a:latin typeface="Avenir Next Demi Bold" panose="020B0703020202020204"/>
                <a:ea typeface="Calibri" panose="020F0502020204030204" pitchFamily="34" charset="0"/>
              </a:rPr>
              <a:t>corresponding movement.  </a:t>
            </a:r>
            <a:endParaRPr lang="en-IE" sz="1000">
              <a:effectLst/>
              <a:latin typeface="Avenir Next Demi Bold" panose="020B0703020202020204"/>
              <a:ea typeface="Calibri" panose="020F0502020204030204" pitchFamily="34" charset="0"/>
            </a:endParaRPr>
          </a:p>
          <a:p>
            <a:pPr marL="0" indent="0">
              <a:buFont typeface="Arial" panose="020B0604020202020204" pitchFamily="34" charset="0"/>
              <a:buNone/>
            </a:pPr>
            <a:endParaRPr lang="en-GB" sz="1000">
              <a:effectLst/>
              <a:latin typeface="Avenir Next Demi Bold" panose="020B0703020202020204"/>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20</a:t>
            </a:fld>
            <a:endParaRPr lang="en-US"/>
          </a:p>
        </p:txBody>
      </p:sp>
    </p:spTree>
    <p:extLst>
      <p:ext uri="{BB962C8B-B14F-4D97-AF65-F5344CB8AC3E}">
        <p14:creationId xmlns:p14="http://schemas.microsoft.com/office/powerpoint/2010/main" val="4196514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3450" y="400050"/>
            <a:ext cx="3155950" cy="1774825"/>
          </a:xfrm>
        </p:spPr>
      </p:sp>
      <p:sp>
        <p:nvSpPr>
          <p:cNvPr id="3" name="Notes Placeholder 2"/>
          <p:cNvSpPr>
            <a:spLocks noGrp="1"/>
          </p:cNvSpPr>
          <p:nvPr>
            <p:ph type="body" idx="1"/>
          </p:nvPr>
        </p:nvSpPr>
        <p:spPr>
          <a:xfrm>
            <a:off x="914400" y="2259059"/>
            <a:ext cx="7315200" cy="2700338"/>
          </a:xfrm>
          <a:prstGeom prst="rect">
            <a:avLst/>
          </a:prstGeom>
        </p:spPr>
        <p:txBody>
          <a:bodyPr/>
          <a:lstStyle/>
          <a:p>
            <a:r>
              <a:rPr lang="en-IE" sz="900" b="1" u="sng">
                <a:latin typeface="Avenir Next Demi Bold" panose="020B0703020202020204"/>
              </a:rPr>
              <a:t>Notes for teachers</a:t>
            </a:r>
          </a:p>
          <a:p>
            <a:endParaRPr lang="en-IE" sz="900" b="1">
              <a:latin typeface="Avenir Next Demi Bold" panose="020B0703020202020204"/>
            </a:endParaRPr>
          </a:p>
          <a:p>
            <a:r>
              <a:rPr lang="en-IE" sz="900" b="1">
                <a:latin typeface="Avenir Next Demi Bold" panose="020B0703020202020204"/>
              </a:rPr>
              <a:t>Changemaker Unit 1</a:t>
            </a:r>
            <a:r>
              <a:rPr lang="en-IE" sz="900" b="1" baseline="30000">
                <a:latin typeface="Avenir Next Demi Bold" panose="020B0703020202020204"/>
              </a:rPr>
              <a:t>st</a:t>
            </a:r>
            <a:r>
              <a:rPr lang="en-IE" sz="900" b="1">
                <a:latin typeface="Avenir Next Demi Bold" panose="020B0703020202020204"/>
              </a:rPr>
              <a:t>-2</a:t>
            </a:r>
            <a:r>
              <a:rPr lang="en-IE" sz="900" b="1" baseline="30000">
                <a:latin typeface="Avenir Next Demi Bold" panose="020B0703020202020204"/>
              </a:rPr>
              <a:t>nd</a:t>
            </a:r>
            <a:r>
              <a:rPr lang="en-IE" sz="900" b="1">
                <a:latin typeface="Avenir Next Demi Bold" panose="020B0703020202020204"/>
              </a:rPr>
              <a:t> class: Lesson 2/Part 4</a:t>
            </a:r>
            <a:r>
              <a:rPr lang="en-IE" sz="900">
                <a:latin typeface="Avenir Next Demi Bold" panose="020B0703020202020204"/>
              </a:rPr>
              <a:t> (</a:t>
            </a:r>
            <a:r>
              <a:rPr lang="en-IE" sz="900" b="0" i="1">
                <a:latin typeface="Avenir Next Demi Bold" panose="020B0703020202020204"/>
              </a:rPr>
              <a:t>No animations</a:t>
            </a:r>
            <a:r>
              <a:rPr lang="en-IE" sz="900" b="0">
                <a:latin typeface="Avenir Next Demi Bold" panose="020B0703020202020204"/>
              </a:rPr>
              <a:t>)</a:t>
            </a:r>
          </a:p>
          <a:p>
            <a:endParaRPr lang="en-IE" sz="900" b="0" i="1">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cap="none" normalizeH="0" baseline="0">
                <a:ln>
                  <a:noFill/>
                </a:ln>
                <a:solidFill>
                  <a:schemeClr val="tx1"/>
                </a:solidFill>
                <a:effectLst/>
                <a:latin typeface="Avenir Next Demi Bold" panose="020B0703020202020204"/>
                <a:ea typeface="Calibri" panose="020F0502020204030204" pitchFamily="34" charset="0"/>
              </a:rPr>
              <a:t>Explain that there are many people in every country in our world who do not have all the things that they need – some people do not have enough food, some don’t have clean water to drink, others do not get a chance to stay in school; or, maybe they haven’t got a home; or, can’t afford to go to a hospital when they are sick.  Because of this, all the countries in our world, including Ireland, came together to work on a plan to try to make our world a better place where everyone has what they need to survive and be safe.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cap="none" normalizeH="0" baseline="0">
                <a:ln>
                  <a:noFill/>
                </a:ln>
                <a:solidFill>
                  <a:schemeClr val="tx1"/>
                </a:solidFill>
                <a:effectLst/>
                <a:latin typeface="Avenir Next Demi Bold" panose="020B0703020202020204"/>
                <a:ea typeface="Calibri" panose="020F0502020204030204" pitchFamily="34" charset="0"/>
              </a:rPr>
              <a:t>This plan, which countries have been working on since 2015, is called the Global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cap="none" normalizeH="0" baseline="0">
                <a:ln>
                  <a:noFill/>
                </a:ln>
                <a:solidFill>
                  <a:schemeClr val="tx1"/>
                </a:solidFill>
                <a:effectLst/>
                <a:latin typeface="Avenir Next Demi Bold" panose="020B0703020202020204"/>
                <a:ea typeface="Calibri" panose="020F0502020204030204" pitchFamily="34" charset="0"/>
              </a:rPr>
              <a:t>Briefly explain what each Global Goal means (you might find the following child-friendly text for the Global Goals useful).  </a:t>
            </a:r>
          </a:p>
          <a:p>
            <a:r>
              <a:rPr lang="en-IE" sz="900" b="1">
                <a:effectLst/>
                <a:latin typeface="Avenir Next Demi Bold" panose="020B0703020202020204"/>
                <a:ea typeface="Calibri" panose="020F0502020204030204" pitchFamily="34" charset="0"/>
                <a:cs typeface="Calibri" panose="020F0502020204030204" pitchFamily="34" charset="0"/>
              </a:rPr>
              <a:t>1. </a:t>
            </a:r>
            <a:r>
              <a:rPr lang="en-IE" sz="800">
                <a:effectLst/>
                <a:latin typeface="Avenir Next Demi Bold" panose="020B0703020202020204"/>
                <a:ea typeface="Calibri" panose="020F0502020204030204" pitchFamily="34" charset="0"/>
                <a:cs typeface="Calibri" panose="020F0502020204030204" pitchFamily="34" charset="0"/>
              </a:rPr>
              <a:t>End poverty - so that everyone can afford what they need to survive</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2. </a:t>
            </a:r>
            <a:r>
              <a:rPr lang="en-IE" sz="800">
                <a:effectLst/>
                <a:latin typeface="Avenir Next Demi Bold" panose="020B0703020202020204"/>
                <a:ea typeface="Calibri" panose="020F0502020204030204" pitchFamily="34" charset="0"/>
                <a:cs typeface="Calibri" panose="020F0502020204030204" pitchFamily="34" charset="0"/>
              </a:rPr>
              <a:t>End hunger - so that everyone has enough good food to eat and stay healthy</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3. </a:t>
            </a:r>
            <a:r>
              <a:rPr lang="en-IE" sz="800">
                <a:effectLst/>
                <a:latin typeface="Avenir Next Demi Bold" panose="020B0703020202020204"/>
                <a:ea typeface="Calibri" panose="020F0502020204030204" pitchFamily="34" charset="0"/>
                <a:cs typeface="Calibri" panose="020F0502020204030204" pitchFamily="34" charset="0"/>
              </a:rPr>
              <a:t>Make sure everyone can live healthy lives and can go to the doctor or to hospital if they need to</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4. </a:t>
            </a:r>
            <a:r>
              <a:rPr lang="en-IE" sz="800">
                <a:effectLst/>
                <a:latin typeface="Avenir Next Demi Bold" panose="020B0703020202020204"/>
                <a:ea typeface="Calibri" panose="020F0502020204030204" pitchFamily="34" charset="0"/>
                <a:cs typeface="Calibri" panose="020F0502020204030204" pitchFamily="34" charset="0"/>
              </a:rPr>
              <a:t>Make sure everyone gets to go to school and gets a good education</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5. </a:t>
            </a:r>
            <a:r>
              <a:rPr lang="en-IE" sz="800">
                <a:effectLst/>
                <a:latin typeface="Avenir Next Demi Bold" panose="020B0703020202020204"/>
                <a:ea typeface="Calibri" panose="020F0502020204030204" pitchFamily="34" charset="0"/>
                <a:cs typeface="Calibri" panose="020F0502020204030204" pitchFamily="34" charset="0"/>
              </a:rPr>
              <a:t>Make sure that women and girls get the same chances as men and boys</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6. </a:t>
            </a:r>
            <a:r>
              <a:rPr lang="en-IE" sz="800">
                <a:effectLst/>
                <a:latin typeface="Avenir Next Demi Bold" panose="020B0703020202020204"/>
                <a:ea typeface="Calibri" panose="020F0502020204030204" pitchFamily="34" charset="0"/>
                <a:cs typeface="Calibri" panose="020F0502020204030204" pitchFamily="34" charset="0"/>
              </a:rPr>
              <a:t>Make sure that everyone has access to clean water and proper toilets</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7. </a:t>
            </a:r>
            <a:r>
              <a:rPr lang="en-IE" sz="800">
                <a:effectLst/>
                <a:latin typeface="Avenir Next Demi Bold" panose="020B0703020202020204"/>
                <a:ea typeface="Calibri" panose="020F0502020204030204" pitchFamily="34" charset="0"/>
                <a:cs typeface="Calibri" panose="020F0502020204030204" pitchFamily="34" charset="0"/>
              </a:rPr>
              <a:t>Make sure that everyone has enough heat, light and power without damaging the environment (our world)</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8. </a:t>
            </a:r>
            <a:r>
              <a:rPr lang="en-IE" sz="800">
                <a:effectLst/>
                <a:latin typeface="Avenir Next Demi Bold" panose="020B0703020202020204"/>
                <a:ea typeface="Calibri" panose="020F0502020204030204" pitchFamily="34" charset="0"/>
                <a:cs typeface="Calibri" panose="020F0502020204030204" pitchFamily="34" charset="0"/>
              </a:rPr>
              <a:t>Help countries to develop and provide good jobs in a way that benefits everyone</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9. </a:t>
            </a:r>
            <a:r>
              <a:rPr lang="en-IE" sz="800">
                <a:effectLst/>
                <a:latin typeface="Avenir Next Demi Bold" panose="020B0703020202020204"/>
                <a:ea typeface="Calibri" panose="020F0502020204030204" pitchFamily="34" charset="0"/>
                <a:cs typeface="Calibri" panose="020F0502020204030204" pitchFamily="34" charset="0"/>
              </a:rPr>
              <a:t>Build schools, hospitals and roads and help businesses and industries that make all people’s lives better</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10. </a:t>
            </a:r>
            <a:r>
              <a:rPr lang="en-IE" sz="800">
                <a:effectLst/>
                <a:latin typeface="Avenir Next Demi Bold" panose="020B0703020202020204"/>
                <a:ea typeface="Calibri" panose="020F0502020204030204" pitchFamily="34" charset="0"/>
                <a:cs typeface="Calibri" panose="020F0502020204030204" pitchFamily="34" charset="0"/>
              </a:rPr>
              <a:t>Make sure that everyone is treated fairly, and that countries treat each other fairly</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11. </a:t>
            </a:r>
            <a:r>
              <a:rPr lang="en-IE" sz="800">
                <a:effectLst/>
                <a:latin typeface="Avenir Next Demi Bold" panose="020B0703020202020204"/>
                <a:ea typeface="Calibri" panose="020F0502020204030204" pitchFamily="34" charset="0"/>
                <a:cs typeface="Calibri" panose="020F0502020204030204" pitchFamily="34" charset="0"/>
              </a:rPr>
              <a:t>Make cities clean, friendly and safe places where all people can live well</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12. </a:t>
            </a:r>
            <a:r>
              <a:rPr lang="en-IE" sz="800">
                <a:effectLst/>
                <a:latin typeface="Avenir Next Demi Bold" panose="020B0703020202020204"/>
                <a:ea typeface="Calibri" panose="020F0502020204030204" pitchFamily="34" charset="0"/>
                <a:cs typeface="Calibri" panose="020F0502020204030204" pitchFamily="34" charset="0"/>
              </a:rPr>
              <a:t>Make sure we don’t buy too many things so that we do not use up the earth’s scarce resources</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13. </a:t>
            </a:r>
            <a:r>
              <a:rPr lang="en-IE" sz="800">
                <a:effectLst/>
                <a:latin typeface="Avenir Next Demi Bold" panose="020B0703020202020204"/>
                <a:ea typeface="Calibri" panose="020F0502020204030204" pitchFamily="34" charset="0"/>
                <a:cs typeface="Calibri" panose="020F0502020204030204" pitchFamily="34" charset="0"/>
              </a:rPr>
              <a:t>Act now to fight climate change</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14. </a:t>
            </a:r>
            <a:r>
              <a:rPr lang="en-IE" sz="800">
                <a:effectLst/>
                <a:latin typeface="Avenir Next Demi Bold" panose="020B0703020202020204"/>
                <a:ea typeface="Calibri" panose="020F0502020204030204" pitchFamily="34" charset="0"/>
                <a:cs typeface="Calibri" panose="020F0502020204030204" pitchFamily="34" charset="0"/>
              </a:rPr>
              <a:t>Look after the life in our oceans and seas</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15. </a:t>
            </a:r>
            <a:r>
              <a:rPr lang="en-IE" sz="800">
                <a:effectLst/>
                <a:latin typeface="Avenir Next Demi Bold" panose="020B0703020202020204"/>
                <a:ea typeface="Calibri" panose="020F0502020204030204" pitchFamily="34" charset="0"/>
                <a:cs typeface="Calibri" panose="020F0502020204030204" pitchFamily="34" charset="0"/>
              </a:rPr>
              <a:t>Look after forests, animals and the earth itself</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16. </a:t>
            </a:r>
            <a:r>
              <a:rPr lang="en-IE" sz="800">
                <a:effectLst/>
                <a:latin typeface="Avenir Next Demi Bold" panose="020B0703020202020204"/>
                <a:ea typeface="Calibri" panose="020F0502020204030204" pitchFamily="34" charset="0"/>
                <a:cs typeface="Calibri" panose="020F0502020204030204" pitchFamily="34" charset="0"/>
              </a:rPr>
              <a:t>Work for peace and justice inside and between countries</a:t>
            </a:r>
            <a:endParaRPr lang="en-IE" sz="800">
              <a:effectLst/>
              <a:latin typeface="Avenir Next Demi Bold" panose="020B0703020202020204"/>
              <a:ea typeface="Calibri" panose="020F0502020204030204" pitchFamily="34" charset="0"/>
              <a:cs typeface="Times New Roman" panose="02020603050405020304" pitchFamily="18" charset="0"/>
            </a:endParaRPr>
          </a:p>
          <a:p>
            <a:r>
              <a:rPr lang="en-IE" sz="800" b="1">
                <a:effectLst/>
                <a:latin typeface="Avenir Next Demi Bold" panose="020B0703020202020204"/>
                <a:ea typeface="Calibri" panose="020F0502020204030204" pitchFamily="34" charset="0"/>
                <a:cs typeface="Calibri" panose="020F0502020204030204" pitchFamily="34" charset="0"/>
              </a:rPr>
              <a:t>17. </a:t>
            </a:r>
            <a:r>
              <a:rPr lang="en-IE" sz="800">
                <a:effectLst/>
                <a:latin typeface="Avenir Next Demi Bold" panose="020B0703020202020204"/>
                <a:ea typeface="Calibri" panose="020F0502020204030204" pitchFamily="34" charset="0"/>
                <a:cs typeface="Calibri" panose="020F0502020204030204" pitchFamily="34" charset="0"/>
              </a:rPr>
              <a:t>Countries will work together as partners to achieve the Global Goals and make the world a better place for everyone</a:t>
            </a:r>
            <a:endParaRPr lang="en-IE" sz="800">
              <a:effectLst/>
              <a:latin typeface="Avenir Next Demi Bold" panose="020B0703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n-GB" altLang="en-US" sz="900" b="0" i="0" u="none" strike="noStrike" cap="none" normalizeH="0" baseline="0">
                <a:ln>
                  <a:noFill/>
                </a:ln>
                <a:solidFill>
                  <a:schemeClr val="tx1"/>
                </a:solidFill>
                <a:effectLst/>
                <a:latin typeface="Avenir Next Demi Bold" panose="020B0703020202020204"/>
                <a:ea typeface="Calibri" panose="020F0502020204030204" pitchFamily="34" charset="0"/>
              </a:rPr>
              <a:t>When you have finished explaining the 17 Goals, ask the class which Global Goals they can link to needs such as food, water, shelter, healthcare and education.</a:t>
            </a:r>
            <a:endParaRPr kumimoji="0" lang="en-IE" altLang="en-US" sz="900" b="0" i="0" u="none" strike="noStrike" cap="none" normalizeH="0" baseline="0">
              <a:ln>
                <a:noFill/>
              </a:ln>
              <a:solidFill>
                <a:schemeClr val="tx1"/>
              </a:solidFill>
              <a:effectLst/>
              <a:latin typeface="Avenir Next Demi Bold" panose="020B0703020202020204"/>
            </a:endParaRPr>
          </a:p>
          <a:p>
            <a:endParaRPr lang="en-IE" sz="9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21</a:t>
            </a:fld>
            <a:endParaRPr lang="en-US"/>
          </a:p>
        </p:txBody>
      </p:sp>
    </p:spTree>
    <p:extLst>
      <p:ext uri="{BB962C8B-B14F-4D97-AF65-F5344CB8AC3E}">
        <p14:creationId xmlns:p14="http://schemas.microsoft.com/office/powerpoint/2010/main" val="157840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79425"/>
            <a:ext cx="4114800" cy="2314575"/>
          </a:xfrm>
        </p:spPr>
      </p:sp>
      <p:sp>
        <p:nvSpPr>
          <p:cNvPr id="3" name="Notes Placeholder 2"/>
          <p:cNvSpPr>
            <a:spLocks noGrp="1"/>
          </p:cNvSpPr>
          <p:nvPr>
            <p:ph type="body" idx="1"/>
          </p:nvPr>
        </p:nvSpPr>
        <p:spPr>
          <a:xfrm>
            <a:off x="914400" y="2912485"/>
            <a:ext cx="7315200" cy="2700338"/>
          </a:xfrm>
          <a:prstGeom prst="rect">
            <a:avLst/>
          </a:prstGeom>
        </p:spPr>
        <p:txBody>
          <a:bodyPr/>
          <a:lstStyle/>
          <a:p>
            <a:r>
              <a:rPr lang="en-IE" b="1" u="sng">
                <a:latin typeface="Avenir Next Demi Bold" panose="020B0703020202020204"/>
              </a:rPr>
              <a:t>Notes for teachers</a:t>
            </a:r>
          </a:p>
          <a:p>
            <a:endParaRPr lang="en-IE" b="1">
              <a:latin typeface="Avenir Next Demi Bold" panose="020B0703020202020204"/>
            </a:endParaRPr>
          </a:p>
          <a:p>
            <a:r>
              <a:rPr lang="en-IE" b="1">
                <a:latin typeface="Avenir Next Demi Bold" panose="020B0703020202020204"/>
              </a:rPr>
              <a:t>Changemaker Unit 1</a:t>
            </a:r>
            <a:r>
              <a:rPr lang="en-IE" b="1" baseline="30000">
                <a:latin typeface="Avenir Next Demi Bold" panose="020B0703020202020204"/>
              </a:rPr>
              <a:t>st</a:t>
            </a:r>
            <a:r>
              <a:rPr lang="en-IE" b="1">
                <a:latin typeface="Avenir Next Demi Bold" panose="020B0703020202020204"/>
              </a:rPr>
              <a:t>-2</a:t>
            </a:r>
            <a:r>
              <a:rPr lang="en-IE" b="1" baseline="30000">
                <a:latin typeface="Avenir Next Demi Bold" panose="020B0703020202020204"/>
              </a:rPr>
              <a:t>nd</a:t>
            </a:r>
            <a:r>
              <a:rPr lang="en-IE" b="1">
                <a:latin typeface="Avenir Next Demi Bold" panose="020B0703020202020204"/>
              </a:rPr>
              <a:t> class: Lesson 2/Part 5 </a:t>
            </a:r>
            <a:r>
              <a:rPr lang="en-IE">
                <a:latin typeface="Avenir Next Demi Bold" panose="020B0703020202020204"/>
              </a:rPr>
              <a:t>(</a:t>
            </a:r>
            <a:r>
              <a:rPr lang="en-IE" b="0" i="1">
                <a:latin typeface="Avenir Next Demi Bold" panose="020B0703020202020204"/>
              </a:rPr>
              <a:t>No animation</a:t>
            </a:r>
            <a:r>
              <a:rPr lang="en-IE" b="0">
                <a:latin typeface="Avenir Next Demi Bold" panose="020B070302020202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1">
              <a:latin typeface="Avenir Next Demi Bold" panose="020B0703020202020204"/>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i="0">
                <a:effectLst/>
                <a:latin typeface="Avenir Next Demi Bold" panose="020B0703020202020204"/>
                <a:ea typeface="Calibri" panose="020F0502020204030204" pitchFamily="34" charset="0"/>
              </a:rPr>
              <a:t>Depending on your class, you might like to check the transcript for the Global Goals video (available </a:t>
            </a:r>
            <a:r>
              <a:rPr lang="en-GB" i="0" u="sng">
                <a:effectLst/>
                <a:latin typeface="Avenir Next Demi Bold" panose="020B0703020202020204"/>
                <a:ea typeface="Calibri" panose="020F0502020204030204" pitchFamily="34" charset="0"/>
              </a:rPr>
              <a:t>here</a:t>
            </a:r>
            <a:r>
              <a:rPr lang="en-GB" i="0">
                <a:effectLst/>
                <a:latin typeface="Avenir Next Demi Bold" panose="020B0703020202020204"/>
                <a:ea typeface="Calibri" panose="020F0502020204030204" pitchFamily="34" charset="0"/>
              </a:rPr>
              <a:t>), and pre-teach any tricky words/phrases (e.g. climate change and inequality).  You might also like to play the video more than once to make the task outlined below manageable for the diversity of learners in the class.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a:effectLst/>
                <a:latin typeface="Avenir Next Demi Bold" panose="020B0703020202020204"/>
                <a:ea typeface="Calibri" panose="020F0502020204030204" pitchFamily="34" charset="0"/>
              </a:rPr>
              <a:t>Explain to the class that you are going to watch a short video about the Global Goals (3 mins).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a:effectLst/>
                <a:latin typeface="Avenir Next Demi Bold" panose="020B0703020202020204"/>
                <a:ea typeface="Calibri" panose="020F0502020204030204" pitchFamily="34" charset="0"/>
              </a:rPr>
              <a:t>As they watch, their job is to listen/look for the two problems that are talked about in the video.  </a:t>
            </a:r>
            <a:r>
              <a:rPr lang="en-GB" i="0">
                <a:effectLst/>
                <a:latin typeface="Avenir Next Demi Bold" panose="020B0703020202020204"/>
                <a:ea typeface="Calibri" panose="020F0502020204030204" pitchFamily="34" charset="0"/>
              </a:rPr>
              <a:t>(Answer = climate change and inequality).</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a:effectLst/>
                <a:latin typeface="Avenir Next Demi Bold" panose="020B0703020202020204"/>
                <a:ea typeface="Calibri" panose="020F0502020204030204" pitchFamily="34" charset="0"/>
              </a:rPr>
              <a:t>Play the video (available in both English and Irish) by clicking on the image of the Global Goals (also available: </a:t>
            </a:r>
            <a:r>
              <a:rPr lang="en-GB" u="sng">
                <a:solidFill>
                  <a:srgbClr val="0070C0"/>
                </a:solidFill>
                <a:latin typeface="Avenir Next Demi Bold" panose="020B0703020202020204"/>
              </a:rPr>
              <a:t>https://youtu.be/cDQrJ4BLoDY</a:t>
            </a:r>
            <a:r>
              <a:rPr lang="en-GB" u="sng">
                <a:solidFill>
                  <a:srgbClr val="0070C0"/>
                </a:solidFill>
                <a:effectLst/>
                <a:latin typeface="Avenir Next Demi Bold" panose="020B0703020202020204"/>
              </a:rPr>
              <a:t> </a:t>
            </a:r>
            <a:r>
              <a:rPr lang="en-GB">
                <a:effectLst/>
                <a:latin typeface="Avenir Next Demi Bold" panose="020B0703020202020204"/>
                <a:ea typeface="Calibri" panose="020F0502020204030204" pitchFamily="34" charset="0"/>
              </a:rPr>
              <a:t>(English language version); </a:t>
            </a:r>
            <a:r>
              <a:rPr lang="en-GB" u="sng">
                <a:solidFill>
                  <a:srgbClr val="0070C0"/>
                </a:solidFill>
                <a:latin typeface="Avenir Next Demi Bold" panose="020B0703020202020204"/>
              </a:rPr>
              <a:t>https://youtu.be/LNrQblTzTg4 </a:t>
            </a:r>
            <a:r>
              <a:rPr lang="en-GB" b="0">
                <a:effectLst/>
                <a:latin typeface="Avenir Next Demi Bold" panose="020B0703020202020204"/>
                <a:ea typeface="Calibri" panose="020F0502020204030204" pitchFamily="34" charset="0"/>
              </a:rPr>
              <a:t>(Irish language version)</a:t>
            </a:r>
            <a:r>
              <a:rPr lang="en-GB">
                <a:effectLst/>
                <a:latin typeface="Avenir Next Demi Bold" panose="020B0703020202020204"/>
                <a:ea typeface="Calibri" panose="020F050202020403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a:effectLst/>
                <a:latin typeface="Avenir Next Demi Bold" panose="020B0703020202020204"/>
                <a:ea typeface="Calibri" panose="020F0502020204030204" pitchFamily="34" charset="0"/>
              </a:rPr>
              <a:t>Depending on your class, you might decide to play the video a second time.  If your school is an Irish-medium school, you might like to firstly play the video in Irish, and then a second time in English.  If your school is an English-medium school, you might like to firstly play the video in English, and then a second time in Irish.</a:t>
            </a:r>
            <a:endParaRPr lang="en-IE">
              <a:effectLst/>
              <a:latin typeface="Avenir Next Demi Bold" panose="020B0703020202020204"/>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22</a:t>
            </a:fld>
            <a:endParaRPr lang="en-US"/>
          </a:p>
        </p:txBody>
      </p:sp>
    </p:spTree>
    <p:extLst>
      <p:ext uri="{BB962C8B-B14F-4D97-AF65-F5344CB8AC3E}">
        <p14:creationId xmlns:p14="http://schemas.microsoft.com/office/powerpoint/2010/main" val="243971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b="1" u="sng">
                <a:latin typeface="Avenir Next Demi Bold" panose="020B0703020202020204"/>
              </a:rPr>
              <a:t>Notes for teachers</a:t>
            </a:r>
          </a:p>
          <a:p>
            <a:endParaRPr lang="en-IE" b="1">
              <a:latin typeface="Avenir Next Demi Bold" panose="020B0703020202020204"/>
            </a:endParaRPr>
          </a:p>
          <a:p>
            <a:r>
              <a:rPr lang="en-IE" b="1">
                <a:latin typeface="Avenir Next Demi Bold" panose="020B0703020202020204"/>
              </a:rPr>
              <a:t>Changemaker Unit 1</a:t>
            </a:r>
            <a:r>
              <a:rPr lang="en-IE" b="1" baseline="30000">
                <a:latin typeface="Avenir Next Demi Bold" panose="020B0703020202020204"/>
              </a:rPr>
              <a:t>st</a:t>
            </a:r>
            <a:r>
              <a:rPr lang="en-IE" b="1">
                <a:latin typeface="Avenir Next Demi Bold" panose="020B0703020202020204"/>
              </a:rPr>
              <a:t>-2</a:t>
            </a:r>
            <a:r>
              <a:rPr lang="en-IE" b="1" baseline="30000">
                <a:latin typeface="Avenir Next Demi Bold" panose="020B0703020202020204"/>
              </a:rPr>
              <a:t>nd</a:t>
            </a:r>
            <a:r>
              <a:rPr lang="en-IE" b="1">
                <a:latin typeface="Avenir Next Demi Bold" panose="020B0703020202020204"/>
              </a:rPr>
              <a:t> class: Lesson 2/Part 6 </a:t>
            </a:r>
            <a:r>
              <a:rPr lang="en-IE">
                <a:latin typeface="Avenir Next Demi Bold" panose="020B0703020202020204"/>
              </a:rPr>
              <a:t>(</a:t>
            </a:r>
            <a:r>
              <a:rPr lang="en-IE" b="0" i="1">
                <a:latin typeface="Avenir Next Demi Bold" panose="020B0703020202020204"/>
              </a:rPr>
              <a:t>No animation</a:t>
            </a:r>
            <a:r>
              <a:rPr lang="en-IE" b="0">
                <a:latin typeface="Avenir Next Demi Bold" panose="020B0703020202020204"/>
              </a:rPr>
              <a:t>)</a:t>
            </a:r>
            <a:endParaRPr lang="en-IE" b="0" i="1">
              <a:latin typeface="Avenir Next Demi Bold" panose="020B0703020202020204"/>
            </a:endParaRPr>
          </a:p>
          <a:p>
            <a:endParaRPr lang="en-IE" b="0" i="1">
              <a:latin typeface="Avenir Next Demi Bold" panose="020B0703020202020204"/>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a:effectLst/>
                <a:latin typeface="Avenir Next Demi Bold" panose="020B0703020202020204"/>
                <a:ea typeface="Calibri" panose="020F0502020204030204" pitchFamily="34" charset="0"/>
              </a:rPr>
              <a:t>Ask for a volunteer to tell the story of the Hummingbird from the first Changemaker lesson.</a:t>
            </a:r>
          </a:p>
          <a:p>
            <a:r>
              <a:rPr lang="en-GB" i="0" dirty="0">
                <a:effectLst/>
                <a:latin typeface="Avenir Next Demi Bold" panose="020B0703020202020204"/>
                <a:ea typeface="Calibri" panose="020F0502020204030204" pitchFamily="34" charset="0"/>
              </a:rPr>
              <a:t>Depending on your class, you might like to show the video again.</a:t>
            </a:r>
            <a:r>
              <a:rPr lang="en-GB" dirty="0">
                <a:latin typeface="Avenir Next Demi Bold" panose="020B0703020202020204"/>
                <a:ea typeface="Calibri" panose="020F0502020204030204" pitchFamily="34" charset="0"/>
              </a:rPr>
              <a:t> </a:t>
            </a:r>
            <a:r>
              <a:rPr lang="en-GB" i="0" dirty="0">
                <a:effectLst/>
                <a:latin typeface="Avenir Next Demi Bold" panose="020B0703020202020204"/>
                <a:ea typeface="Calibri" panose="020F0502020204030204" pitchFamily="34" charset="0"/>
              </a:rPr>
              <a:t> To play the video, click on the image of the hummingbird. </a:t>
            </a:r>
            <a:r>
              <a:rPr lang="en-GB">
                <a:latin typeface="Avenir Next Demi Bold" panose="020B0703020202020204"/>
              </a:rPr>
              <a:t>Also available: </a:t>
            </a:r>
            <a:r>
              <a:rPr lang="en-GB" b="0" i="0" u="sng" dirty="0">
                <a:solidFill>
                  <a:srgbClr val="0563C1"/>
                </a:solidFill>
                <a:effectLst/>
                <a:latin typeface="Avenir Next Demi Bold" panose="020B0703020202020204"/>
              </a:rPr>
              <a:t>https://youtu.be/f3sCATyn_e0</a:t>
            </a:r>
            <a:r>
              <a:rPr lang="en-GB" b="1" dirty="0">
                <a:latin typeface="Avenir Next Demi Bold" panose="020B0703020202020204"/>
              </a:rPr>
              <a:t> </a:t>
            </a:r>
            <a:r>
              <a:rPr lang="en-GB" dirty="0">
                <a:latin typeface="Avenir Next Demi Bold" panose="020B0703020202020204"/>
              </a:rPr>
              <a:t>(English language version); </a:t>
            </a:r>
            <a:r>
              <a:rPr lang="en-GB" b="0" i="0" dirty="0">
                <a:solidFill>
                  <a:srgbClr val="000000"/>
                </a:solidFill>
                <a:effectLst/>
                <a:latin typeface="Avenir Next Demi Bold" panose="020B0703020202020204"/>
              </a:rPr>
              <a:t>https://youtu.be/Qb8SUEgeGQ8</a:t>
            </a:r>
            <a:r>
              <a:rPr lang="en-GB" b="1" dirty="0">
                <a:latin typeface="Avenir Next Demi Bold" panose="020B0703020202020204"/>
              </a:rPr>
              <a:t> </a:t>
            </a:r>
            <a:r>
              <a:rPr lang="en-GB" dirty="0">
                <a:latin typeface="Avenir Next Demi Bold" panose="020B0703020202020204"/>
              </a:rPr>
              <a:t>(Irish language version)</a:t>
            </a:r>
            <a:r>
              <a:rPr lang="en-GB" dirty="0">
                <a:effectLst/>
                <a:latin typeface="Avenir Next Demi Bold" panose="020B0703020202020204"/>
                <a:ea typeface="Calibri" panose="020F050202020403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i="0">
                <a:effectLst/>
                <a:latin typeface="Avenir Next Demi Bold" panose="020B0703020202020204"/>
                <a:ea typeface="Calibri" panose="020F0502020204030204" pitchFamily="34" charset="0"/>
              </a:rPr>
              <a:t>You might also like to remind pupils that the lady in the video </a:t>
            </a:r>
            <a:r>
              <a:rPr lang="en-GB" i="0">
                <a:effectLst/>
                <a:latin typeface="Avenir Next Demi Bold" panose="020B0703020202020204"/>
              </a:rPr>
              <a:t>is </a:t>
            </a:r>
            <a:r>
              <a:rPr lang="en-GB" i="0">
                <a:effectLst/>
                <a:latin typeface="Avenir Next Demi Bold" panose="020B0703020202020204"/>
                <a:ea typeface="Calibri" panose="020F0502020204030204" pitchFamily="34" charset="0"/>
                <a:cs typeface="Times New Roman" panose="02020603050405020304" pitchFamily="18" charset="0"/>
              </a:rPr>
              <a:t>Wangari Maathai (1940-2011).  She was a Kenyan lady and an inspiring Changemaker, who helped other women and girls, and planted a lot of trees to help all people and our planet.</a:t>
            </a:r>
          </a:p>
        </p:txBody>
      </p:sp>
      <p:sp>
        <p:nvSpPr>
          <p:cNvPr id="4" name="Slide Number Placeholder 3"/>
          <p:cNvSpPr>
            <a:spLocks noGrp="1"/>
          </p:cNvSpPr>
          <p:nvPr>
            <p:ph type="sldNum" sz="quarter" idx="5"/>
          </p:nvPr>
        </p:nvSpPr>
        <p:spPr/>
        <p:txBody>
          <a:bodyPr/>
          <a:lstStyle/>
          <a:p>
            <a:fld id="{6FAE18E2-0062-4087-BD00-F73AB963BE9B}" type="slidenum">
              <a:rPr lang="en-US" smtClean="0"/>
              <a:t>23</a:t>
            </a:fld>
            <a:endParaRPr lang="en-US"/>
          </a:p>
        </p:txBody>
      </p:sp>
    </p:spTree>
    <p:extLst>
      <p:ext uri="{BB962C8B-B14F-4D97-AF65-F5344CB8AC3E}">
        <p14:creationId xmlns:p14="http://schemas.microsoft.com/office/powerpoint/2010/main" val="191787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71488"/>
            <a:ext cx="4114800" cy="2314575"/>
          </a:xfrm>
        </p:spPr>
      </p:sp>
      <p:sp>
        <p:nvSpPr>
          <p:cNvPr id="3" name="Notes Placeholder 2"/>
          <p:cNvSpPr>
            <a:spLocks noGrp="1"/>
          </p:cNvSpPr>
          <p:nvPr>
            <p:ph type="body" idx="1"/>
          </p:nvPr>
        </p:nvSpPr>
        <p:spPr>
          <a:xfrm>
            <a:off x="914400" y="2786063"/>
            <a:ext cx="7315200" cy="2700338"/>
          </a:xfrm>
          <a:prstGeom prst="rect">
            <a:avLst/>
          </a:prstGeom>
        </p:spPr>
        <p:txBody>
          <a:bodyPr/>
          <a:lstStyle/>
          <a:p>
            <a:r>
              <a:rPr lang="en-IE" sz="900" b="1" u="sng">
                <a:latin typeface="Avenir Next Demi Bold" panose="020B0703020202020204"/>
              </a:rPr>
              <a:t>Notes for teachers</a:t>
            </a:r>
          </a:p>
          <a:p>
            <a:endParaRPr lang="en-IE" sz="900" b="1">
              <a:latin typeface="Avenir Next Demi Bold" panose="020B0703020202020204"/>
            </a:endParaRPr>
          </a:p>
          <a:p>
            <a:r>
              <a:rPr lang="en-IE" sz="900" b="1">
                <a:latin typeface="Avenir Next Demi Bold" panose="020B0703020202020204"/>
              </a:rPr>
              <a:t>Changemaker Unit 1</a:t>
            </a:r>
            <a:r>
              <a:rPr lang="en-IE" sz="900" b="1" baseline="30000">
                <a:latin typeface="Avenir Next Demi Bold" panose="020B0703020202020204"/>
              </a:rPr>
              <a:t>st</a:t>
            </a:r>
            <a:r>
              <a:rPr lang="en-IE" sz="900" b="1">
                <a:latin typeface="Avenir Next Demi Bold" panose="020B0703020202020204"/>
              </a:rPr>
              <a:t>-2</a:t>
            </a:r>
            <a:r>
              <a:rPr lang="en-IE" sz="900" b="1" baseline="30000">
                <a:latin typeface="Avenir Next Demi Bold" panose="020B0703020202020204"/>
              </a:rPr>
              <a:t>nd</a:t>
            </a:r>
            <a:r>
              <a:rPr lang="en-IE" sz="900" b="1">
                <a:latin typeface="Avenir Next Demi Bold" panose="020B0703020202020204"/>
              </a:rPr>
              <a:t> class: Lesson 2/Part 7 </a:t>
            </a:r>
            <a:r>
              <a:rPr lang="en-IE" sz="900">
                <a:latin typeface="Avenir Next Demi Bold" panose="020B0703020202020204"/>
              </a:rPr>
              <a:t>(</a:t>
            </a:r>
            <a:r>
              <a:rPr lang="en-IE" sz="900" b="0" i="1">
                <a:latin typeface="Avenir Next Demi Bold" panose="020B0703020202020204"/>
              </a:rPr>
              <a:t>2 animations, both sound files at *</a:t>
            </a:r>
            <a:r>
              <a:rPr lang="en-IE" sz="900" b="0">
                <a:latin typeface="Avenir Next Demi Bold" panose="020B0703020202020204"/>
              </a:rPr>
              <a:t>)</a:t>
            </a:r>
            <a:endParaRPr lang="en-IE" sz="900" b="0" i="1">
              <a:latin typeface="Avenir Next Demi Bold" panose="020B0703020202020204"/>
            </a:endParaRPr>
          </a:p>
          <a:p>
            <a:endParaRPr lang="en-IE" sz="900" b="0" i="1">
              <a:latin typeface="Avenir Next Demi Bold" panose="020B0703020202020204"/>
            </a:endParaRPr>
          </a:p>
          <a:p>
            <a:pPr marL="0" lvl="0" indent="0">
              <a:lnSpc>
                <a:spcPct val="107000"/>
              </a:lnSpc>
              <a:buFont typeface="Arial" panose="020B0604020202020204" pitchFamily="34" charset="0"/>
              <a:buNone/>
            </a:pPr>
            <a:r>
              <a:rPr lang="en-GB" sz="900">
                <a:solidFill>
                  <a:srgbClr val="000000"/>
                </a:solidFill>
                <a:effectLst/>
                <a:latin typeface="Avenir Next Demi Bold" panose="020B0703020202020204"/>
                <a:ea typeface="Calibri" panose="020F0502020204030204" pitchFamily="34" charset="0"/>
              </a:rPr>
              <a:t>Invite neighbouring pairs of pupils to stand at their desk/table. </a:t>
            </a:r>
          </a:p>
          <a:p>
            <a:pPr marL="0" lvl="0" indent="0">
              <a:lnSpc>
                <a:spcPct val="107000"/>
              </a:lnSpc>
              <a:buFont typeface="Arial" panose="020B0604020202020204" pitchFamily="34" charset="0"/>
              <a:buNone/>
            </a:pPr>
            <a:r>
              <a:rPr lang="en-GB" sz="900">
                <a:solidFill>
                  <a:srgbClr val="000000"/>
                </a:solidFill>
                <a:effectLst/>
                <a:latin typeface="Avenir Next Demi Bold" panose="020B0703020202020204"/>
                <a:ea typeface="Calibri" panose="020F0502020204030204" pitchFamily="34" charset="0"/>
              </a:rPr>
              <a:t>In each pair, one person is the Hummingbird and the other is the Elephant. </a:t>
            </a:r>
          </a:p>
          <a:p>
            <a:pPr marL="0" lvl="0" indent="0">
              <a:lnSpc>
                <a:spcPct val="107000"/>
              </a:lnSpc>
              <a:buFont typeface="Arial" panose="020B0604020202020204" pitchFamily="34" charset="0"/>
              <a:buNone/>
            </a:pPr>
            <a:r>
              <a:rPr lang="en-GB" sz="900">
                <a:solidFill>
                  <a:srgbClr val="000000"/>
                </a:solidFill>
                <a:effectLst/>
                <a:latin typeface="Avenir Next Demi Bold" panose="020B0703020202020204"/>
                <a:ea typeface="Calibri" panose="020F0502020204030204" pitchFamily="34" charset="0"/>
              </a:rPr>
              <a:t>* </a:t>
            </a:r>
            <a:r>
              <a:rPr lang="en-GB" sz="900" i="1">
                <a:solidFill>
                  <a:srgbClr val="000000"/>
                </a:solidFill>
                <a:effectLst/>
                <a:latin typeface="Avenir Next Demi Bold" panose="020B0703020202020204"/>
                <a:ea typeface="Calibri" panose="020F0502020204030204" pitchFamily="34" charset="0"/>
              </a:rPr>
              <a:t>Animate in the sound file for the Hummingbird (first), then the Elephant</a:t>
            </a:r>
            <a:r>
              <a:rPr lang="en-GB" sz="900">
                <a:solidFill>
                  <a:srgbClr val="000000"/>
                </a:solidFill>
                <a:effectLst/>
                <a:latin typeface="Avenir Next Demi Bold" panose="020B0703020202020204"/>
                <a:ea typeface="Calibri" panose="020F0502020204030204" pitchFamily="34" charset="0"/>
              </a:rPr>
              <a:t> </a:t>
            </a:r>
            <a:r>
              <a:rPr lang="en-GB" sz="900" i="0">
                <a:solidFill>
                  <a:srgbClr val="000000"/>
                </a:solidFill>
                <a:effectLst/>
                <a:latin typeface="Avenir Next Demi Bold" panose="020B0703020202020204"/>
                <a:ea typeface="Calibri" panose="020F0502020204030204" pitchFamily="34" charset="0"/>
              </a:rPr>
              <a:t>(mp3 files available: </a:t>
            </a:r>
            <a:r>
              <a:rPr lang="en-GB" sz="900" i="0">
                <a:solidFill>
                  <a:srgbClr val="0563C1"/>
                </a:solidFill>
                <a:effectLst/>
                <a:latin typeface="Avenir Next Demi Bold" panose="020B0703020202020204"/>
                <a:ea typeface="Calibri" panose="020F0502020204030204" pitchFamily="34" charset="0"/>
                <a:hlinkClick r:id="rId3"/>
              </a:rPr>
              <a:t>https://www.hummingbird-guide.com/hummingbird-sounds.html</a:t>
            </a:r>
            <a:r>
              <a:rPr lang="en-GB" sz="900" i="0" u="none">
                <a:solidFill>
                  <a:srgbClr val="0563C1"/>
                </a:solidFill>
                <a:effectLst/>
                <a:latin typeface="Avenir Next Demi Bold" panose="020B0703020202020204"/>
                <a:ea typeface="Calibri" panose="020F0502020204030204" pitchFamily="34" charset="0"/>
              </a:rPr>
              <a:t> and </a:t>
            </a:r>
            <a:r>
              <a:rPr lang="en-IE" sz="900" i="0">
                <a:latin typeface="Avenir Next Demi Bold" panose="020B0703020202020204"/>
                <a:hlinkClick r:id="rId4"/>
              </a:rPr>
              <a:t>http://www.orangefreesounds.com/elephant-sound/</a:t>
            </a:r>
            <a:r>
              <a:rPr lang="en-IE" sz="900" i="0">
                <a:latin typeface="Avenir Next Demi Bold" panose="020B0703020202020204"/>
              </a:rPr>
              <a:t>)</a:t>
            </a:r>
            <a:endParaRPr lang="en-IE" sz="900" i="0" u="none">
              <a:effectLst/>
              <a:latin typeface="Avenir Next Demi Bold" panose="020B0703020202020204"/>
              <a:ea typeface="Calibri" panose="020F0502020204030204" pitchFamily="34" charset="0"/>
            </a:endParaRPr>
          </a:p>
          <a:p>
            <a:pPr marL="0" lvl="0" indent="0">
              <a:lnSpc>
                <a:spcPct val="107000"/>
              </a:lnSpc>
              <a:buFont typeface="+mj-lt"/>
              <a:buNone/>
            </a:pPr>
            <a:r>
              <a:rPr lang="en-GB" sz="900">
                <a:solidFill>
                  <a:srgbClr val="000000"/>
                </a:solidFill>
                <a:effectLst/>
                <a:latin typeface="Avenir Next Demi Bold" panose="020B0703020202020204"/>
                <a:ea typeface="Calibri" panose="020F0502020204030204" pitchFamily="34" charset="0"/>
              </a:rPr>
              <a:t>Invite the pupils who are role playing the Elephants to wave their trunks and make elephant noises; and, the Hummingbirds to flap their wings and say ‘humm ’. </a:t>
            </a:r>
          </a:p>
          <a:p>
            <a:pPr marL="0" indent="0">
              <a:lnSpc>
                <a:spcPct val="107000"/>
              </a:lnSpc>
              <a:buFont typeface="+mj-lt"/>
              <a:buNone/>
            </a:pPr>
            <a:r>
              <a:rPr lang="en-GB" sz="900">
                <a:effectLst/>
                <a:latin typeface="Avenir Next Demi Bold" panose="020B0703020202020204"/>
                <a:ea typeface="Calibri" panose="020F0502020204030204" pitchFamily="34" charset="0"/>
              </a:rPr>
              <a:t>Ask all pupils to stand quietly for a minute.</a:t>
            </a:r>
            <a:endParaRPr lang="en-IE" sz="900">
              <a:effectLst/>
              <a:latin typeface="Avenir Next Demi Bold" panose="020B0703020202020204"/>
              <a:ea typeface="Calibri" panose="020F0502020204030204" pitchFamily="34" charset="0"/>
            </a:endParaRP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Tell the Hummingbirds to imagine two spots on the ground, 1-2 steps apart.  Spot A is water and Spot B is the fire.  </a:t>
            </a: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Explain that when you say ”Go” the Hummingbirds should mime quickly scooping up water at Spot A and dropping it on the fire at Spot B. </a:t>
            </a: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Tell the Elephants that when you say “Go” they should stand still with a disapproving look on their faces, shaking their heads and saying “tch tch” or another sound that they think an Elephant would make if it didn’t approve or wasn’t happy with something or someone.   </a:t>
            </a: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Explain to the class that they should stop acting when you say “Freeze”.</a:t>
            </a: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Call out “Go” and allow the drama to progress for a minute or two, then call out “Freeze”.</a:t>
            </a: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Invite the Hummingbirds to politely ask their Elephant partner ”Why are you saying ‘tch tch’?” </a:t>
            </a:r>
          </a:p>
          <a:p>
            <a:pPr marL="0" lvl="0" indent="0">
              <a:lnSpc>
                <a:spcPct val="107000"/>
              </a:lnSpc>
              <a:spcAft>
                <a:spcPts val="0"/>
              </a:spcAft>
              <a:buFont typeface="+mj-lt"/>
              <a:buNone/>
            </a:pPr>
            <a:r>
              <a:rPr lang="en-GB" sz="900">
                <a:solidFill>
                  <a:srgbClr val="000000"/>
                </a:solidFill>
                <a:effectLst/>
                <a:latin typeface="Avenir Next Demi Bold" panose="020B0703020202020204"/>
                <a:ea typeface="Calibri" panose="020F0502020204030204" pitchFamily="34" charset="0"/>
              </a:rPr>
              <a:t>Allow for a short conversation between pairs, then invite everyone to sit back down. </a:t>
            </a:r>
            <a:endParaRPr lang="en-IE" sz="900">
              <a:effectLst/>
              <a:latin typeface="Avenir Next Demi Bold" panose="020B0703020202020204"/>
              <a:ea typeface="Calibri" panose="020F0502020204030204" pitchFamily="34" charset="0"/>
            </a:endParaRPr>
          </a:p>
          <a:p>
            <a:pPr marL="0" lvl="0" indent="0">
              <a:lnSpc>
                <a:spcPct val="107000"/>
              </a:lnSpc>
              <a:spcAft>
                <a:spcPts val="800"/>
              </a:spcAft>
              <a:buFont typeface="+mj-lt"/>
              <a:buNone/>
            </a:pPr>
            <a:r>
              <a:rPr lang="en-GB" sz="900">
                <a:solidFill>
                  <a:srgbClr val="000000"/>
                </a:solidFill>
                <a:effectLst/>
                <a:latin typeface="Avenir Next Demi Bold" panose="020B0703020202020204"/>
                <a:ea typeface="Calibri" panose="020F0502020204030204" pitchFamily="34" charset="0"/>
              </a:rPr>
              <a:t>Ask the class how they felt when they were the Elephant and the Hummingbird.</a:t>
            </a:r>
            <a:r>
              <a:rPr lang="en-GB" sz="900">
                <a:effectLst/>
                <a:latin typeface="Avenir Next Demi Bold" panose="020B0703020202020204"/>
                <a:ea typeface="Calibri" panose="020F0502020204030204" pitchFamily="34" charset="0"/>
              </a:rPr>
              <a:t>  </a:t>
            </a:r>
            <a:endParaRPr lang="en-IE" sz="900">
              <a:effectLst/>
              <a:latin typeface="Avenir Next Demi Bold" panose="020B0703020202020204"/>
              <a:ea typeface="Calibri" panose="020F0502020204030204" pitchFamily="34" charset="0"/>
            </a:endParaRPr>
          </a:p>
          <a:p>
            <a:r>
              <a:rPr lang="en-IE" sz="900" b="1" i="1">
                <a:latin typeface="Avenir Next Demi Bold" panose="020B0703020202020204"/>
              </a:rPr>
              <a:t>Adaptation note:</a:t>
            </a:r>
            <a:r>
              <a:rPr lang="en-IE" sz="900" b="0" i="1">
                <a:latin typeface="Avenir Next Demi Bold" panose="020B0703020202020204"/>
              </a:rPr>
              <a:t> </a:t>
            </a:r>
            <a:r>
              <a:rPr lang="en-GB" sz="900" i="0">
                <a:solidFill>
                  <a:srgbClr val="000000"/>
                </a:solidFill>
                <a:effectLst/>
                <a:latin typeface="Avenir Next Demi Bold" panose="020B0703020202020204"/>
                <a:ea typeface="Arial" panose="020B0604020202020204" pitchFamily="34" charset="0"/>
              </a:rPr>
              <a:t>In the context of an online learning lesson with Zoom or similar</a:t>
            </a:r>
            <a:r>
              <a:rPr lang="en-GB" sz="900">
                <a:solidFill>
                  <a:srgbClr val="000000"/>
                </a:solidFill>
                <a:effectLst/>
                <a:latin typeface="Avenir Next Demi Bold" panose="020B0703020202020204"/>
                <a:ea typeface="Arial" panose="020B0604020202020204" pitchFamily="34" charset="0"/>
              </a:rPr>
              <a:t>, ask 2 children to volunteer take on the Elephant/Hummingbird roles while the others watch.</a:t>
            </a:r>
            <a:endParaRPr lang="en-IE" sz="900" i="1">
              <a:effectLst/>
              <a:latin typeface="Avenir Next Demi Bold" panose="020B0703020202020204"/>
              <a:ea typeface="Noto Sans Symbols"/>
              <a:cs typeface="Noto Sans Symbols"/>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24</a:t>
            </a:fld>
            <a:endParaRPr lang="en-US"/>
          </a:p>
        </p:txBody>
      </p:sp>
    </p:spTree>
    <p:extLst>
      <p:ext uri="{BB962C8B-B14F-4D97-AF65-F5344CB8AC3E}">
        <p14:creationId xmlns:p14="http://schemas.microsoft.com/office/powerpoint/2010/main" val="391588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5913" y="388938"/>
            <a:ext cx="3432175" cy="1931987"/>
          </a:xfrm>
        </p:spPr>
      </p:sp>
      <p:sp>
        <p:nvSpPr>
          <p:cNvPr id="3" name="Notes Placeholder 2"/>
          <p:cNvSpPr>
            <a:spLocks noGrp="1"/>
          </p:cNvSpPr>
          <p:nvPr>
            <p:ph type="body" idx="1"/>
          </p:nvPr>
        </p:nvSpPr>
        <p:spPr>
          <a:xfrm>
            <a:off x="914400" y="2320925"/>
            <a:ext cx="7315200" cy="3182145"/>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2/Part 8 </a:t>
            </a:r>
            <a:r>
              <a:rPr lang="en-IE" sz="1000">
                <a:latin typeface="Avenir Next Demi Bold" panose="020B0703020202020204"/>
              </a:rPr>
              <a:t>(</a:t>
            </a:r>
            <a:r>
              <a:rPr lang="en-IE" sz="1000" b="0" i="1">
                <a:latin typeface="Avenir Next Demi Bold" panose="020B0703020202020204"/>
              </a:rPr>
              <a:t>2 animations at * and ^</a:t>
            </a:r>
            <a:r>
              <a:rPr lang="en-IE" sz="1000" b="0">
                <a:latin typeface="Avenir Next Demi Bold" panose="020B0703020202020204"/>
              </a:rPr>
              <a:t>)</a:t>
            </a:r>
            <a:endParaRPr lang="en-IE" sz="1000" b="0" i="1">
              <a:latin typeface="Avenir Next Demi Bold" panose="020B0703020202020204"/>
            </a:endParaRPr>
          </a:p>
          <a:p>
            <a:pPr marL="0" lvl="0" indent="0">
              <a:lnSpc>
                <a:spcPct val="107000"/>
              </a:lnSpc>
              <a:spcAft>
                <a:spcPts val="0"/>
              </a:spcAft>
              <a:buFont typeface="Arial" panose="020B0604020202020204" pitchFamily="34" charset="0"/>
              <a:buNone/>
            </a:pPr>
            <a:endParaRPr lang="en-GB" sz="1000">
              <a:solidFill>
                <a:srgbClr val="000000"/>
              </a:solidFill>
              <a:effectLst/>
              <a:latin typeface="Avenir Next Demi Bold" panose="020B0703020202020204"/>
              <a:ea typeface="Noto Sans Symbols"/>
              <a:cs typeface="Noto Sans Symbols"/>
            </a:endParaRPr>
          </a:p>
          <a:p>
            <a:pPr marL="0" lvl="0" indent="0">
              <a:lnSpc>
                <a:spcPct val="107000"/>
              </a:lnSpc>
              <a:spcAft>
                <a:spcPts val="0"/>
              </a:spcAft>
              <a:buFont typeface="Arial" panose="020B0604020202020204" pitchFamily="34" charset="0"/>
              <a:buNone/>
            </a:pPr>
            <a:r>
              <a:rPr lang="en-GB" sz="1000">
                <a:solidFill>
                  <a:srgbClr val="000000"/>
                </a:solidFill>
                <a:effectLst/>
                <a:latin typeface="Avenir Next Demi Bold" panose="020B0703020202020204"/>
                <a:ea typeface="Noto Sans Symbols"/>
                <a:cs typeface="Noto Sans Symbols"/>
              </a:rPr>
              <a:t>Invite the class to imagine another version of this story where the Elephant acted differently.  What do they think the Elephant should have done?  </a:t>
            </a:r>
          </a:p>
          <a:p>
            <a:pPr marL="0" lvl="0" indent="0">
              <a:lnSpc>
                <a:spcPct val="107000"/>
              </a:lnSpc>
              <a:spcAft>
                <a:spcPts val="0"/>
              </a:spcAft>
              <a:buFont typeface="Arial" panose="020B0604020202020204" pitchFamily="34" charset="0"/>
              <a:buNone/>
            </a:pPr>
            <a:r>
              <a:rPr lang="en-GB" sz="1000" i="0" u="sng">
                <a:solidFill>
                  <a:srgbClr val="000000"/>
                </a:solidFill>
                <a:effectLst/>
                <a:latin typeface="Avenir Next Demi Bold" panose="020B0703020202020204"/>
                <a:ea typeface="Calibri" panose="020F0502020204030204" pitchFamily="34" charset="0"/>
              </a:rPr>
              <a:t>NB</a:t>
            </a:r>
            <a:r>
              <a:rPr lang="en-GB" sz="1000" i="0">
                <a:solidFill>
                  <a:srgbClr val="000000"/>
                </a:solidFill>
                <a:effectLst/>
                <a:latin typeface="Avenir Next Demi Bold" panose="020B0703020202020204"/>
                <a:ea typeface="Calibri" panose="020F0502020204030204" pitchFamily="34" charset="0"/>
              </a:rPr>
              <a:t>: If no one mentions that the Elephant should have helped the Hummingbird to put out the fire, offer this suggestion yourself.</a:t>
            </a:r>
            <a:endParaRPr lang="en-GB" sz="1000" i="0">
              <a:effectLst/>
              <a:latin typeface="Avenir Next Demi Bold" panose="020B0703020202020204"/>
              <a:ea typeface="Calibri" panose="020F0502020204030204" pitchFamily="34" charset="0"/>
            </a:endParaRPr>
          </a:p>
          <a:p>
            <a:pPr marL="0" lvl="0" indent="0">
              <a:lnSpc>
                <a:spcPct val="107000"/>
              </a:lnSpc>
              <a:spcAft>
                <a:spcPts val="0"/>
              </a:spcAft>
              <a:buFont typeface="Arial" panose="020B0604020202020204" pitchFamily="34" charset="0"/>
              <a:buNone/>
            </a:pPr>
            <a:r>
              <a:rPr lang="en-GB" sz="1000" i="1">
                <a:solidFill>
                  <a:srgbClr val="000000"/>
                </a:solidFill>
                <a:effectLst/>
                <a:latin typeface="Avenir Next Demi Bold" panose="020B0703020202020204"/>
                <a:ea typeface="Calibri" panose="020F0502020204030204" pitchFamily="34" charset="0"/>
              </a:rPr>
              <a:t>*Animate in the word “solidarity”. </a:t>
            </a:r>
          </a:p>
          <a:p>
            <a:pPr marL="0" lvl="0" indent="0">
              <a:lnSpc>
                <a:spcPct val="107000"/>
              </a:lnSpc>
              <a:spcAft>
                <a:spcPts val="0"/>
              </a:spcAft>
              <a:buFont typeface="Arial" panose="020B0604020202020204" pitchFamily="34" charset="0"/>
              <a:buNone/>
            </a:pPr>
            <a:r>
              <a:rPr lang="en-GB" sz="1000">
                <a:solidFill>
                  <a:srgbClr val="000000"/>
                </a:solidFill>
                <a:effectLst/>
                <a:latin typeface="Avenir Next Demi Bold" panose="020B0703020202020204"/>
                <a:ea typeface="Calibri" panose="020F0502020204030204" pitchFamily="34" charset="0"/>
              </a:rPr>
              <a:t>Explain that if the Elephant helps the Hummingbird deal with the fire, he would be acting in “solidarity” with the Hummingbird.</a:t>
            </a:r>
            <a:endParaRPr lang="en-IE" sz="1000">
              <a:effectLst/>
              <a:latin typeface="Avenir Next Demi Bold" panose="020B0703020202020204"/>
              <a:ea typeface="Calibri" panose="020F0502020204030204" pitchFamily="34" charset="0"/>
            </a:endParaRPr>
          </a:p>
          <a:p>
            <a:pPr marL="0" lvl="0" indent="0">
              <a:lnSpc>
                <a:spcPct val="107000"/>
              </a:lnSpc>
              <a:spcAft>
                <a:spcPts val="800"/>
              </a:spcAft>
              <a:buFont typeface="Arial" panose="020B0604020202020204" pitchFamily="34" charset="0"/>
              <a:buNone/>
            </a:pPr>
            <a:r>
              <a:rPr lang="en-GB" sz="1000">
                <a:solidFill>
                  <a:srgbClr val="000000"/>
                </a:solidFill>
                <a:effectLst/>
                <a:latin typeface="Avenir Next Demi Bold" panose="020B0703020202020204"/>
                <a:ea typeface="Noto Sans Symbols"/>
                <a:cs typeface="Noto Sans Symbols"/>
              </a:rPr>
              <a:t>Invite pupils to explain what the word “solidarity” means.  </a:t>
            </a:r>
          </a:p>
          <a:p>
            <a:pPr marL="0" lvl="0" indent="0">
              <a:lnSpc>
                <a:spcPct val="107000"/>
              </a:lnSpc>
              <a:spcAft>
                <a:spcPts val="800"/>
              </a:spcAft>
              <a:buFont typeface="Arial" panose="020B0604020202020204" pitchFamily="34" charset="0"/>
              <a:buNone/>
            </a:pPr>
            <a:r>
              <a:rPr lang="en-GB" sz="1000" i="0">
                <a:solidFill>
                  <a:srgbClr val="000000"/>
                </a:solidFill>
                <a:effectLst/>
                <a:latin typeface="Avenir Next Demi Bold" panose="020B0703020202020204"/>
                <a:ea typeface="Noto Sans Symbols"/>
                <a:cs typeface="Noto Sans Symbols"/>
              </a:rPr>
              <a:t>Acknowledge their ideas and add your own if needed (e.g. thinking about others if they have problems or difficulties, working together with other people to make something good happen or to help stop something bad from happening, behaving in a way that doesn’t harm others etc).</a:t>
            </a:r>
          </a:p>
          <a:p>
            <a:pPr>
              <a:lnSpc>
                <a:spcPct val="107000"/>
              </a:lnSpc>
              <a:spcAft>
                <a:spcPts val="800"/>
              </a:spcAft>
            </a:pPr>
            <a:r>
              <a:rPr lang="en-GB" sz="1000" b="1" i="0">
                <a:effectLst/>
                <a:latin typeface="Avenir Next Demi Bold" panose="020B0703020202020204"/>
                <a:ea typeface="Calibri" panose="020F0502020204030204" pitchFamily="34" charset="0"/>
              </a:rPr>
              <a:t>NB: </a:t>
            </a:r>
            <a:r>
              <a:rPr lang="en-GB" sz="1000" b="0" i="0">
                <a:effectLst/>
                <a:latin typeface="Avenir Next Demi Bold" panose="020B0703020202020204"/>
                <a:ea typeface="Calibri" panose="020F0502020204030204" pitchFamily="34" charset="0"/>
              </a:rPr>
              <a:t>The explanation in the paragraph below (text in bold) uses the example of solidarity during the </a:t>
            </a:r>
            <a:r>
              <a:rPr lang="en-GB" sz="1000">
                <a:latin typeface="Avenir Next Demi Bold" panose="020B0703020202020204"/>
                <a:ea typeface="Calibri" panose="020F0502020204030204" pitchFamily="34" charset="0"/>
              </a:rPr>
              <a:t>COVID-19 </a:t>
            </a:r>
            <a:r>
              <a:rPr lang="en-GB" sz="1000" b="0" i="0">
                <a:effectLst/>
                <a:latin typeface="Avenir Next Demi Bold" panose="020B0703020202020204"/>
                <a:ea typeface="Calibri" panose="020F0502020204030204" pitchFamily="34" charset="0"/>
              </a:rPr>
              <a:t>lockdown from March 2020.</a:t>
            </a:r>
            <a:r>
              <a:rPr lang="en-GB" sz="1000">
                <a:latin typeface="Avenir Next Demi Bold" panose="020B0703020202020204"/>
                <a:ea typeface="Calibri" panose="020F0502020204030204" pitchFamily="34" charset="0"/>
              </a:rPr>
              <a:t> </a:t>
            </a:r>
            <a:r>
              <a:rPr lang="en-GB" sz="1000" b="0" i="0">
                <a:effectLst/>
                <a:latin typeface="Avenir Next Demi Bold" panose="020B0703020202020204"/>
                <a:ea typeface="Calibri" panose="020F0502020204030204" pitchFamily="34" charset="0"/>
              </a:rPr>
              <a:t> Your knowledge of your class, and of the experiences of individual pupils, will be important in deciding whether or not to use this example.</a:t>
            </a:r>
          </a:p>
          <a:p>
            <a:pPr>
              <a:lnSpc>
                <a:spcPct val="107000"/>
              </a:lnSpc>
              <a:spcAft>
                <a:spcPts val="800"/>
              </a:spcAft>
            </a:pPr>
            <a:r>
              <a:rPr lang="en-GB" sz="1000" b="1">
                <a:effectLst/>
                <a:latin typeface="Avenir Next Demi Bold" panose="020B0703020202020204"/>
                <a:ea typeface="Calibri" panose="020F0502020204030204" pitchFamily="34" charset="0"/>
              </a:rPr>
              <a:t>Explain that during the </a:t>
            </a:r>
            <a:r>
              <a:rPr lang="en-GB" sz="1000" b="1">
                <a:latin typeface="Avenir Next Demi Bold" panose="020B0703020202020204"/>
                <a:ea typeface="Calibri" panose="020F0502020204030204" pitchFamily="34" charset="0"/>
              </a:rPr>
              <a:t>COVID-19 </a:t>
            </a:r>
            <a:r>
              <a:rPr lang="en-GB" sz="1000" b="1">
                <a:effectLst/>
                <a:latin typeface="Avenir Next Demi Bold" panose="020B0703020202020204"/>
                <a:ea typeface="Calibri" panose="020F0502020204030204" pitchFamily="34" charset="0"/>
              </a:rPr>
              <a:t>lockdown, lots of people acted in solidarity with others.</a:t>
            </a:r>
            <a:r>
              <a:rPr lang="en-GB" sz="1000" b="1">
                <a:latin typeface="Avenir Next Demi Bold" panose="020B0703020202020204"/>
                <a:ea typeface="Calibri" panose="020F0502020204030204" pitchFamily="34" charset="0"/>
              </a:rPr>
              <a:t> </a:t>
            </a:r>
            <a:r>
              <a:rPr lang="en-GB" sz="1000" b="1">
                <a:effectLst/>
                <a:latin typeface="Avenir Next Demi Bold" panose="020B0703020202020204"/>
                <a:ea typeface="Calibri" panose="020F0502020204030204" pitchFamily="34" charset="0"/>
              </a:rPr>
              <a:t> They stayed home, they didn’t see their friends, they didn’t visit their grandparents because they were told this would help make sure that people did not get sick.</a:t>
            </a:r>
            <a:r>
              <a:rPr lang="en-GB" sz="1000" b="1">
                <a:latin typeface="Avenir Next Demi Bold" panose="020B0703020202020204"/>
                <a:ea typeface="Calibri" panose="020F0502020204030204" pitchFamily="34" charset="0"/>
              </a:rPr>
              <a:t> </a:t>
            </a:r>
            <a:r>
              <a:rPr lang="en-GB" sz="1000" b="1">
                <a:effectLst/>
                <a:latin typeface="Avenir Next Demi Bold" panose="020B0703020202020204"/>
                <a:ea typeface="Calibri" panose="020F0502020204030204" pitchFamily="34" charset="0"/>
              </a:rPr>
              <a:t> Children drew pictures, people clapped and turned on their lights to show their support and solidarity for nurses, doctors, shop workers, cleaners and rubbish collectors. This was done because these are the people who kept things going for everyone else.</a:t>
            </a:r>
            <a:r>
              <a:rPr lang="en-GB" sz="1000" b="1">
                <a:latin typeface="Avenir Next Demi Bold" panose="020B0703020202020204"/>
                <a:ea typeface="Calibri" panose="020F0502020204030204" pitchFamily="34" charset="0"/>
              </a:rPr>
              <a:t> </a:t>
            </a:r>
            <a:r>
              <a:rPr lang="en-GB" sz="1000" b="1">
                <a:effectLst/>
                <a:latin typeface="Avenir Next Demi Bold" panose="020B0703020202020204"/>
                <a:ea typeface="Calibri" panose="020F0502020204030204" pitchFamily="34" charset="0"/>
              </a:rPr>
              <a:t> Others checked in on elderly neighbours and shopped for elderly relatives.</a:t>
            </a:r>
            <a:r>
              <a:rPr lang="en-GB" sz="1000" b="1">
                <a:latin typeface="Avenir Next Demi Bold" panose="020B0703020202020204"/>
                <a:ea typeface="Calibri" panose="020F0502020204030204" pitchFamily="34" charset="0"/>
              </a:rPr>
              <a:t> </a:t>
            </a:r>
            <a:r>
              <a:rPr lang="en-GB" sz="1000" b="1">
                <a:effectLst/>
                <a:latin typeface="Avenir Next Demi Bold" panose="020B0703020202020204"/>
                <a:ea typeface="Calibri" panose="020F0502020204030204" pitchFamily="34" charset="0"/>
              </a:rPr>
              <a:t> Around our world, countries worked together in solidarity to try to deal with </a:t>
            </a:r>
            <a:r>
              <a:rPr lang="en-GB" sz="1000" b="1">
                <a:latin typeface="Avenir Next Demi Bold" panose="020B0703020202020204"/>
                <a:ea typeface="Calibri" panose="020F0502020204030204" pitchFamily="34" charset="0"/>
              </a:rPr>
              <a:t>COVID-19</a:t>
            </a:r>
            <a:r>
              <a:rPr lang="en-GB" sz="1000" b="1">
                <a:effectLst/>
                <a:latin typeface="Avenir Next Demi Bold" panose="020B0703020202020204"/>
                <a:ea typeface="Calibri" panose="020F0502020204030204" pitchFamily="34" charset="0"/>
              </a:rPr>
              <a:t>.</a:t>
            </a:r>
            <a:r>
              <a:rPr lang="en-GB" sz="1000" b="1">
                <a:latin typeface="Avenir Next Demi Bold" panose="020B0703020202020204"/>
                <a:ea typeface="Calibri" panose="020F0502020204030204" pitchFamily="34" charset="0"/>
              </a:rPr>
              <a:t> </a:t>
            </a:r>
            <a:r>
              <a:rPr lang="en-GB" sz="1000" b="1">
                <a:effectLst/>
                <a:latin typeface="Avenir Next Demi Bold" panose="020B0703020202020204"/>
                <a:ea typeface="Calibri" panose="020F0502020204030204" pitchFamily="34" charset="0"/>
              </a:rPr>
              <a:t> They told each other what was happening in their countries, sent masks and hospital equipment </a:t>
            </a:r>
            <a:r>
              <a:rPr lang="en-GB" sz="1000" b="1" u="none">
                <a:effectLst/>
                <a:latin typeface="Avenir Next Demi Bold" panose="020B0703020202020204"/>
                <a:ea typeface="Calibri" panose="020F0502020204030204" pitchFamily="34" charset="0"/>
              </a:rPr>
              <a:t>to countries that did not have enough etc.</a:t>
            </a:r>
          </a:p>
        </p:txBody>
      </p:sp>
      <p:sp>
        <p:nvSpPr>
          <p:cNvPr id="4" name="Slide Number Placeholder 3"/>
          <p:cNvSpPr>
            <a:spLocks noGrp="1"/>
          </p:cNvSpPr>
          <p:nvPr>
            <p:ph type="sldNum" sz="quarter" idx="5"/>
          </p:nvPr>
        </p:nvSpPr>
        <p:spPr/>
        <p:txBody>
          <a:bodyPr/>
          <a:lstStyle/>
          <a:p>
            <a:fld id="{6FAE18E2-0062-4087-BD00-F73AB963BE9B}" type="slidenum">
              <a:rPr lang="en-US" smtClean="0"/>
              <a:t>25</a:t>
            </a:fld>
            <a:endParaRPr lang="en-US"/>
          </a:p>
        </p:txBody>
      </p:sp>
    </p:spTree>
    <p:extLst>
      <p:ext uri="{BB962C8B-B14F-4D97-AF65-F5344CB8AC3E}">
        <p14:creationId xmlns:p14="http://schemas.microsoft.com/office/powerpoint/2010/main" val="412701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2/Part 9 </a:t>
            </a:r>
            <a:r>
              <a:rPr lang="en-IE" sz="1000">
                <a:latin typeface="Avenir Next Demi Bold" panose="020B0703020202020204"/>
              </a:rPr>
              <a:t>(</a:t>
            </a:r>
            <a:r>
              <a:rPr lang="en-IE" sz="1000" b="0" i="1">
                <a:latin typeface="Avenir Next Demi Bold" panose="020B0703020202020204"/>
              </a:rPr>
              <a:t>1 animation at *</a:t>
            </a:r>
            <a:r>
              <a:rPr lang="en-IE" sz="1000" b="0">
                <a:latin typeface="Avenir Next Demi Bold" panose="020B0703020202020204"/>
              </a:rPr>
              <a:t>)</a:t>
            </a:r>
            <a:endParaRPr lang="en-IE" sz="1000" b="0" i="1">
              <a:latin typeface="Avenir Next Demi Bold" panose="020B0703020202020204"/>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000" u="none">
              <a:effectLst/>
              <a:latin typeface="Avenir Next Demi Bold" panose="020B0703020202020204"/>
              <a:ea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1000" u="none">
                <a:effectLst/>
                <a:latin typeface="Avenir Next Demi Bold" panose="020B0703020202020204"/>
                <a:ea typeface="Calibri" panose="020F0502020204030204" pitchFamily="34" charset="0"/>
              </a:rPr>
              <a:t>Explain that it is really important that everyone in our world works together in solidarity. We need to do this to make the Global Goals happen and to create a better world where all people have what they need to live and be safe.</a:t>
            </a:r>
          </a:p>
          <a:p>
            <a:pPr marL="0" lvl="0" indent="0">
              <a:lnSpc>
                <a:spcPct val="107000"/>
              </a:lnSpc>
              <a:spcAft>
                <a:spcPts val="0"/>
              </a:spcAft>
              <a:buFont typeface="Arial" panose="020B0604020202020204" pitchFamily="34" charset="0"/>
              <a:buNone/>
            </a:pPr>
            <a:endParaRPr lang="en-GB" sz="1000">
              <a:solidFill>
                <a:srgbClr val="000000"/>
              </a:solidFill>
              <a:effectLst/>
              <a:latin typeface="Avenir Next Demi Bold" panose="020B0703020202020204"/>
              <a:ea typeface="Noto Sans Symbols"/>
              <a:cs typeface="Noto Sans Symbols"/>
            </a:endParaRPr>
          </a:p>
          <a:p>
            <a:pPr marL="0" lvl="0" indent="0">
              <a:lnSpc>
                <a:spcPct val="107000"/>
              </a:lnSpc>
              <a:spcAft>
                <a:spcPts val="0"/>
              </a:spcAft>
              <a:buFont typeface="Arial" panose="020B0604020202020204" pitchFamily="34" charset="0"/>
              <a:buNone/>
            </a:pPr>
            <a:r>
              <a:rPr lang="en-GB" sz="1000">
                <a:solidFill>
                  <a:srgbClr val="000000"/>
                </a:solidFill>
                <a:effectLst/>
                <a:latin typeface="Avenir Next Demi Bold" panose="020B0703020202020204"/>
                <a:ea typeface="Noto Sans Symbols"/>
                <a:cs typeface="Noto Sans Symbols"/>
              </a:rPr>
              <a:t>Remind the class that they are Changemakers.</a:t>
            </a:r>
          </a:p>
          <a:p>
            <a:pPr marL="0" lvl="0" indent="0">
              <a:lnSpc>
                <a:spcPct val="107000"/>
              </a:lnSpc>
              <a:spcAft>
                <a:spcPts val="0"/>
              </a:spcAft>
              <a:buFont typeface="Arial" panose="020B0604020202020204" pitchFamily="34" charset="0"/>
              <a:buNone/>
            </a:pPr>
            <a:endParaRPr lang="en-GB" sz="1000">
              <a:solidFill>
                <a:srgbClr val="000000"/>
              </a:solidFill>
              <a:effectLst/>
              <a:latin typeface="Avenir Next Demi Bold" panose="020B0703020202020204"/>
              <a:ea typeface="Calibri" panose="020F0502020204030204" pitchFamily="34" charset="0"/>
            </a:endParaRPr>
          </a:p>
          <a:p>
            <a:pPr marL="0" lvl="0" indent="0">
              <a:lnSpc>
                <a:spcPct val="107000"/>
              </a:lnSpc>
              <a:spcAft>
                <a:spcPts val="0"/>
              </a:spcAft>
              <a:buFont typeface="Arial" panose="020B0604020202020204" pitchFamily="34" charset="0"/>
              <a:buNone/>
            </a:pPr>
            <a:r>
              <a:rPr lang="en-GB" sz="1000" i="1">
                <a:solidFill>
                  <a:srgbClr val="000000"/>
                </a:solidFill>
                <a:effectLst/>
                <a:latin typeface="Avenir Next Demi Bold" panose="020B0703020202020204"/>
                <a:ea typeface="Calibri" panose="020F0502020204030204" pitchFamily="34" charset="0"/>
              </a:rPr>
              <a:t>*Animate in the Global Goal logos</a:t>
            </a:r>
          </a:p>
          <a:p>
            <a:pPr marL="0" lvl="0" indent="0">
              <a:lnSpc>
                <a:spcPct val="107000"/>
              </a:lnSpc>
              <a:spcAft>
                <a:spcPts val="0"/>
              </a:spcAft>
              <a:buFont typeface="Arial" panose="020B0604020202020204" pitchFamily="34" charset="0"/>
              <a:buNone/>
            </a:pPr>
            <a:endParaRPr lang="en-GB" sz="1000">
              <a:solidFill>
                <a:srgbClr val="000000"/>
              </a:solidFill>
              <a:effectLst/>
              <a:latin typeface="Avenir Next Demi Bold" panose="020B0703020202020204"/>
              <a:ea typeface="Calibri" panose="020F0502020204030204" pitchFamily="34" charset="0"/>
            </a:endParaRPr>
          </a:p>
          <a:p>
            <a:pPr marL="0" lvl="0" indent="0">
              <a:lnSpc>
                <a:spcPct val="107000"/>
              </a:lnSpc>
              <a:spcAft>
                <a:spcPts val="0"/>
              </a:spcAft>
              <a:buFont typeface="Arial" panose="020B0604020202020204" pitchFamily="34" charset="0"/>
              <a:buNone/>
            </a:pPr>
            <a:r>
              <a:rPr lang="en-GB" sz="1000">
                <a:solidFill>
                  <a:srgbClr val="000000"/>
                </a:solidFill>
                <a:effectLst/>
                <a:latin typeface="Avenir Next Demi Bold" panose="020B0703020202020204"/>
                <a:ea typeface="Calibri" panose="020F0502020204030204" pitchFamily="34" charset="0"/>
              </a:rPr>
              <a:t>As Changemakers, they can be like the Elephant they imagined, and act in solidarity with people who do not have what they need to survive.  They can be Changemakers who work with others (families, schools, leaders in our country and our world) to make the Global Goals come true for everyone.</a:t>
            </a:r>
            <a:endParaRPr lang="en-IE" sz="1000">
              <a:effectLst/>
              <a:latin typeface="Avenir Next Demi Bold" panose="020B0703020202020204"/>
              <a:ea typeface="Calibri" panose="020F0502020204030204" pitchFamily="34" charset="0"/>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26</a:t>
            </a:fld>
            <a:endParaRPr lang="en-US"/>
          </a:p>
        </p:txBody>
      </p:sp>
    </p:spTree>
    <p:extLst>
      <p:ext uri="{BB962C8B-B14F-4D97-AF65-F5344CB8AC3E}">
        <p14:creationId xmlns:p14="http://schemas.microsoft.com/office/powerpoint/2010/main" val="1022412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2/Part 10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r>
              <a:rPr lang="en-IE" sz="1000">
                <a:latin typeface="Avenir Next Demi Bold" panose="020B0703020202020204"/>
              </a:rPr>
              <a:t>Invite pupils to give thumbs up (for fully achieved or learned), thumb to the side (for somewhat achieved or learned); or thumbs down (for still some work to do), as you read through each of the learning intentions for Lesson 2.</a:t>
            </a:r>
          </a:p>
        </p:txBody>
      </p:sp>
      <p:sp>
        <p:nvSpPr>
          <p:cNvPr id="4" name="Slide Number Placeholder 3"/>
          <p:cNvSpPr>
            <a:spLocks noGrp="1"/>
          </p:cNvSpPr>
          <p:nvPr>
            <p:ph type="sldNum" sz="quarter" idx="5"/>
          </p:nvPr>
        </p:nvSpPr>
        <p:spPr/>
        <p:txBody>
          <a:bodyPr/>
          <a:lstStyle/>
          <a:p>
            <a:fld id="{6FAE18E2-0062-4087-BD00-F73AB963BE9B}" type="slidenum">
              <a:rPr lang="en-US" smtClean="0"/>
              <a:t>27</a:t>
            </a:fld>
            <a:endParaRPr lang="en-US"/>
          </a:p>
        </p:txBody>
      </p:sp>
    </p:spTree>
    <p:extLst>
      <p:ext uri="{BB962C8B-B14F-4D97-AF65-F5344CB8AC3E}">
        <p14:creationId xmlns:p14="http://schemas.microsoft.com/office/powerpoint/2010/main" val="2416580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Lessons 3 (title slide with learning intentions)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a:latin typeface="Avenir Next Demi Bold" panose="020B0703020202020204"/>
              </a:rPr>
              <a:t>Depending on your class, you might like to share the learning intentions for Lesson 3 with pupils before starting, </a:t>
            </a:r>
            <a:r>
              <a:rPr lang="en-IE" sz="1000" b="0">
                <a:latin typeface="Avenir Next Demi Bold" panose="020B0703020202020204"/>
              </a:rPr>
              <a:t>c</a:t>
            </a:r>
            <a:r>
              <a:rPr lang="en-IE" sz="1000" b="0" i="0">
                <a:latin typeface="Avenir Next Demi Bold" panose="020B0703020202020204"/>
              </a:rPr>
              <a:t>larifying/adapting language as required.</a:t>
            </a:r>
            <a:endParaRPr lang="en-IE" sz="100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28</a:t>
            </a:fld>
            <a:endParaRPr lang="en-US"/>
          </a:p>
        </p:txBody>
      </p:sp>
    </p:spTree>
    <p:extLst>
      <p:ext uri="{BB962C8B-B14F-4D97-AF65-F5344CB8AC3E}">
        <p14:creationId xmlns:p14="http://schemas.microsoft.com/office/powerpoint/2010/main" val="3461533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7813" y="857250"/>
            <a:ext cx="3506787" cy="1973263"/>
          </a:xfrm>
        </p:spPr>
      </p:sp>
      <p:sp>
        <p:nvSpPr>
          <p:cNvPr id="3" name="Notes Placeholder 2"/>
          <p:cNvSpPr>
            <a:spLocks noGrp="1"/>
          </p:cNvSpPr>
          <p:nvPr>
            <p:ph type="body" idx="1"/>
          </p:nvPr>
        </p:nvSpPr>
        <p:spPr>
          <a:xfrm>
            <a:off x="738909" y="2606821"/>
            <a:ext cx="7721600" cy="3784743"/>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3/Part 1 </a:t>
            </a:r>
            <a:r>
              <a:rPr lang="en-IE" sz="1000">
                <a:latin typeface="Avenir Next Demi Bold" panose="020B0703020202020204"/>
              </a:rPr>
              <a:t>(</a:t>
            </a:r>
            <a:r>
              <a:rPr lang="en-IE" sz="1000" i="1">
                <a:latin typeface="Avenir Next Demi Bold" panose="020B0703020202020204"/>
              </a:rPr>
              <a:t>1</a:t>
            </a:r>
            <a:r>
              <a:rPr lang="en-IE" sz="1000" b="0" i="1">
                <a:latin typeface="Avenir Next Demi Bold" panose="020B0703020202020204"/>
              </a:rPr>
              <a:t> animation at *</a:t>
            </a:r>
            <a:r>
              <a:rPr lang="en-IE" sz="1000" b="0">
                <a:latin typeface="Avenir Next Demi Bold" panose="020B0703020202020204"/>
              </a:rPr>
              <a:t>)</a:t>
            </a:r>
            <a:endParaRPr lang="en-IE" sz="1000" b="0" i="1">
              <a:latin typeface="Avenir Next Demi Bold" panose="020B0703020202020204"/>
            </a:endParaRPr>
          </a:p>
          <a:p>
            <a:endParaRPr lang="en-IE" sz="1000" b="0" i="1">
              <a:latin typeface="Avenir Next Demi Bold" panose="020B0703020202020204"/>
            </a:endParaRPr>
          </a:p>
          <a:p>
            <a:r>
              <a:rPr lang="en-IE" sz="1000">
                <a:latin typeface="Avenir Next Demi Bold" panose="020B0703020202020204"/>
              </a:rPr>
              <a:t>Explain that one way to feel calmer or better is to breathe in and out, slowly and deeply.  </a:t>
            </a:r>
          </a:p>
          <a:p>
            <a:r>
              <a:rPr lang="en-IE" sz="1000" dirty="0">
                <a:latin typeface="Avenir Next Demi Bold" panose="020B0703020202020204"/>
              </a:rPr>
              <a:t>Tell the class that they are going to </a:t>
            </a:r>
            <a:r>
              <a:rPr lang="en-GB" sz="1000">
                <a:latin typeface="Avenir Next Demi Bold" panose="020B0703020202020204"/>
              </a:rPr>
              <a:t>practice </a:t>
            </a:r>
            <a:r>
              <a:rPr lang="en-GB" sz="1000">
                <a:effectLst/>
                <a:latin typeface="Avenir Next Demi Bold" panose="020B0703020202020204"/>
                <a:ea typeface="Calibri" panose="020F0502020204030204" pitchFamily="34" charset="0"/>
              </a:rPr>
              <a:t>breathing as a way of feeling calm.</a:t>
            </a:r>
            <a:r>
              <a:rPr lang="en-GB" sz="1000">
                <a:latin typeface="Avenir Next Demi Bold" panose="020B0703020202020204"/>
                <a:ea typeface="Calibri" panose="020F0502020204030204" pitchFamily="34" charset="0"/>
              </a:rPr>
              <a:t> </a:t>
            </a:r>
            <a:r>
              <a:rPr lang="en-GB" sz="1000">
                <a:effectLst/>
                <a:latin typeface="Avenir Next Demi Bold" panose="020B0703020202020204"/>
                <a:ea typeface="Calibri" panose="020F0502020204030204" pitchFamily="34" charset="0"/>
              </a:rPr>
              <a:t> Sometimes it can help to imagine something at the same time as we breathe, to help us slow down our breath.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Depending on your class, you might like to demonstrate and invite the class to join in for a second or third practice breath.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To guide the breathing activity, you can either play the video provided, by clicking on the image of the butterfly. Also available: </a:t>
            </a:r>
            <a:r>
              <a:rPr lang="en-GB" sz="1000" b="0" i="0" u="sng" dirty="0">
                <a:solidFill>
                  <a:srgbClr val="0563C1"/>
                </a:solidFill>
                <a:effectLst/>
                <a:latin typeface="Avenir Next Demi Bold" panose="020B0703020202020204"/>
              </a:rPr>
              <a:t>https://youtu.be/BqGQoZTo3CY </a:t>
            </a:r>
            <a:r>
              <a:rPr lang="en-GB" sz="1000">
                <a:latin typeface="Avenir Next Demi Bold" panose="020B0703020202020204"/>
              </a:rPr>
              <a:t>(English language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sng" dirty="0">
                <a:solidFill>
                  <a:srgbClr val="0070C0"/>
                </a:solidFill>
                <a:effectLst/>
                <a:latin typeface="Avenir Next Demi Bold" panose="020B0703020202020204"/>
              </a:rPr>
              <a:t>https://youtu.be/WAd55dolYl4</a:t>
            </a:r>
            <a:r>
              <a:rPr lang="en-GB" sz="1000" b="0" i="0" dirty="0">
                <a:solidFill>
                  <a:srgbClr val="000000"/>
                </a:solidFill>
                <a:effectLst/>
                <a:latin typeface="Avenir Next Demi Bold" panose="020B0703020202020204"/>
              </a:rPr>
              <a:t> </a:t>
            </a:r>
            <a:r>
              <a:rPr lang="en-GB" sz="1000">
                <a:latin typeface="Avenir Next Demi Bold" panose="020B0703020202020204"/>
              </a:rPr>
              <a:t>(Irish language version) ; and/or u</a:t>
            </a:r>
            <a:r>
              <a:rPr lang="en-GB" sz="1000">
                <a:effectLst/>
                <a:latin typeface="Avenir Next Demi Bold" panose="020B0703020202020204"/>
                <a:ea typeface="Calibri" panose="020F0502020204030204" pitchFamily="34" charset="0"/>
              </a:rPr>
              <a:t>se the instructions below:</a:t>
            </a:r>
          </a:p>
          <a:p>
            <a:pPr marL="0" indent="0">
              <a:lnSpc>
                <a:spcPct val="100000"/>
              </a:lnSpc>
              <a:buNone/>
            </a:pPr>
            <a:r>
              <a:rPr lang="en-GB" sz="1000" i="1">
                <a:latin typeface="Avenir Next Demi Bold" panose="020B0703020202020204"/>
                <a:ea typeface="Calibri" panose="020F0502020204030204" pitchFamily="34" charset="0"/>
              </a:rPr>
              <a:t>Bring your hands together, palms touching.  Imagine your hands are a butterfly whose wings are closed.  As I count, we’re going to slowly open our wings and breath in. </a:t>
            </a:r>
          </a:p>
          <a:p>
            <a:pPr marL="0" indent="0">
              <a:lnSpc>
                <a:spcPct val="100000"/>
              </a:lnSpc>
              <a:buNone/>
            </a:pPr>
            <a:r>
              <a:rPr lang="en-GB" sz="1000" i="1">
                <a:latin typeface="Avenir Next Demi Bold" panose="020B0703020202020204"/>
                <a:ea typeface="Calibri" panose="020F0502020204030204" pitchFamily="34" charset="0"/>
              </a:rPr>
              <a:t>Now, together 1, 2, 3, 4 and pause.  Now, breathing out and closing, 1, 2, 3, 4. </a:t>
            </a:r>
          </a:p>
          <a:p>
            <a:pPr marL="0" indent="0">
              <a:lnSpc>
                <a:spcPct val="100000"/>
              </a:lnSpc>
              <a:buNone/>
            </a:pPr>
            <a:r>
              <a:rPr lang="en-GB" sz="1000" i="1">
                <a:latin typeface="Avenir Next Demi Bold" panose="020B0703020202020204"/>
                <a:ea typeface="Calibri" panose="020F0502020204030204" pitchFamily="34" charset="0"/>
              </a:rPr>
              <a:t>Now, lets repeat this a few times. </a:t>
            </a:r>
          </a:p>
          <a:p>
            <a:pPr marL="0" indent="0">
              <a:lnSpc>
                <a:spcPct val="100000"/>
              </a:lnSpc>
              <a:buNone/>
            </a:pPr>
            <a:r>
              <a:rPr lang="en-GB" sz="1000" i="1">
                <a:latin typeface="Avenir Next Demi Bold" panose="020B0703020202020204"/>
                <a:ea typeface="Calibri" panose="020F0502020204030204" pitchFamily="34" charset="0"/>
              </a:rPr>
              <a:t>Breathing in 1, 2, 3, 4 open - breathing out 1, 2, 3, 4 closed. </a:t>
            </a:r>
            <a:r>
              <a:rPr lang="en-GB" sz="1000" i="0">
                <a:latin typeface="Avenir Next Demi Bold" panose="020B0703020202020204"/>
                <a:ea typeface="Calibri" panose="020F0502020204030204" pitchFamily="34" charset="0"/>
              </a:rPr>
              <a:t>[repeat this line twice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If using the video, you might decide to play it a second time.  If your school is an Irish-medium school, you might like to firstly play the video in Irish, and then a second time in English.  If your school is an English-medium school, you might like to firstly play the video in English, and then a second time in Irish.</a:t>
            </a:r>
            <a:endParaRPr lang="en-IE" sz="1000">
              <a:effectLst/>
              <a:latin typeface="Avenir Next Demi Bold" panose="020B0703020202020204"/>
              <a:ea typeface="Calibri" panose="020F0502020204030204" pitchFamily="34" charset="0"/>
            </a:endParaRPr>
          </a:p>
          <a:p>
            <a:r>
              <a:rPr lang="en-IE" sz="1000">
                <a:latin typeface="Avenir Next Demi Bold" panose="020B0703020202020204"/>
              </a:rPr>
              <a:t>* </a:t>
            </a:r>
            <a:r>
              <a:rPr lang="en-IE" sz="1000" i="1">
                <a:latin typeface="Avenir Next Demi Bold" panose="020B0703020202020204"/>
              </a:rPr>
              <a:t>At the end of the breathing activity, animate in a question for pupils about whether they feel calmer now.</a:t>
            </a:r>
          </a:p>
          <a:p>
            <a:endParaRPr lang="en-IE" sz="1000">
              <a:latin typeface="Avenir Next Demi Bold" panose="020B0703020202020204"/>
            </a:endParaRPr>
          </a:p>
          <a:p>
            <a:r>
              <a:rPr lang="en-IE" sz="1000" b="1">
                <a:latin typeface="Avenir Next Demi Bold" panose="020B0703020202020204"/>
              </a:rPr>
              <a:t>Background information</a:t>
            </a:r>
          </a:p>
          <a:p>
            <a:r>
              <a:rPr lang="en-GB" sz="1000" b="0">
                <a:effectLst/>
                <a:latin typeface="Avenir Next Demi Bold" panose="020B0703020202020204"/>
                <a:ea typeface="Calibri" panose="020F0502020204030204" pitchFamily="34" charset="0"/>
              </a:rPr>
              <a:t>Grounding activities, like this breathing exercise, can be very useful at the start of Development Education/Global Citizenship Education lessons.  They can help children to settle and connect with how they are feeling, before beginning to switch the focus outwards to our wider world. </a:t>
            </a:r>
            <a:endParaRPr lang="en-IE" sz="1000" b="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29</a:t>
            </a:fld>
            <a:endParaRPr lang="en-US"/>
          </a:p>
        </p:txBody>
      </p:sp>
    </p:spTree>
    <p:extLst>
      <p:ext uri="{BB962C8B-B14F-4D97-AF65-F5344CB8AC3E}">
        <p14:creationId xmlns:p14="http://schemas.microsoft.com/office/powerpoint/2010/main" val="49774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25" y="663575"/>
            <a:ext cx="3332163" cy="1874838"/>
          </a:xfrm>
        </p:spPr>
      </p:sp>
      <p:sp>
        <p:nvSpPr>
          <p:cNvPr id="3" name="Notes Placeholder 2"/>
          <p:cNvSpPr>
            <a:spLocks noGrp="1"/>
          </p:cNvSpPr>
          <p:nvPr>
            <p:ph type="body" idx="1"/>
          </p:nvPr>
        </p:nvSpPr>
        <p:spPr>
          <a:xfrm>
            <a:off x="913606" y="2376776"/>
            <a:ext cx="7315200" cy="2700338"/>
          </a:xfrm>
          <a:prstGeom prst="rect">
            <a:avLst/>
          </a:prstGeom>
        </p:spPr>
        <p:txBody>
          <a:bodyPr/>
          <a:lstStyle/>
          <a:p>
            <a:r>
              <a:rPr lang="en-IE" sz="1000" b="1" u="sng" dirty="0">
                <a:latin typeface="Avenir Next Demi Bold" panose="020B0703020202020204"/>
              </a:rPr>
              <a:t>Notes for teachers</a:t>
            </a:r>
          </a:p>
          <a:p>
            <a:endParaRPr lang="en-IE" sz="1000" b="1" dirty="0">
              <a:latin typeface="Avenir Next Demi Bold" panose="020B0703020202020204"/>
            </a:endParaRPr>
          </a:p>
          <a:p>
            <a:r>
              <a:rPr lang="en-IE" sz="1000" b="1" dirty="0">
                <a:latin typeface="Avenir Next Demi Bold" panose="020B0703020202020204"/>
              </a:rPr>
              <a:t>Changemaker Unit 1</a:t>
            </a:r>
            <a:r>
              <a:rPr lang="en-IE" sz="1000" b="1" baseline="30000" dirty="0">
                <a:latin typeface="Avenir Next Demi Bold" panose="020B0703020202020204"/>
              </a:rPr>
              <a:t>st</a:t>
            </a:r>
            <a:r>
              <a:rPr lang="en-IE" sz="1000" b="1" dirty="0">
                <a:latin typeface="Avenir Next Demi Bold" panose="020B0703020202020204"/>
              </a:rPr>
              <a:t>-2</a:t>
            </a:r>
            <a:r>
              <a:rPr lang="en-IE" sz="1000" b="1" baseline="30000" dirty="0">
                <a:latin typeface="Avenir Next Demi Bold" panose="020B0703020202020204"/>
              </a:rPr>
              <a:t>nd</a:t>
            </a:r>
            <a:r>
              <a:rPr lang="en-IE" sz="1000" b="1" dirty="0">
                <a:latin typeface="Avenir Next Demi Bold" panose="020B0703020202020204"/>
              </a:rPr>
              <a:t> class: Overview slide, including contents </a:t>
            </a:r>
            <a:r>
              <a:rPr lang="en-IE" sz="1000" dirty="0">
                <a:latin typeface="Avenir Next Demi Bold" panose="020B0703020202020204"/>
              </a:rPr>
              <a:t>(</a:t>
            </a:r>
            <a:r>
              <a:rPr lang="en-IE" sz="1000" b="0" i="1" dirty="0">
                <a:latin typeface="Avenir Next Demi Bold" panose="020B0703020202020204"/>
              </a:rPr>
              <a:t>No animation</a:t>
            </a:r>
            <a:r>
              <a:rPr lang="en-IE" sz="1000" b="0" dirty="0">
                <a:latin typeface="Avenir Next Demi Bold" panose="020B0703020202020204"/>
              </a:rPr>
              <a:t>)</a:t>
            </a:r>
          </a:p>
          <a:p>
            <a:endParaRPr lang="en-IE" sz="1000" b="0" i="1" dirty="0">
              <a:latin typeface="Avenir Next Demi Bold" panose="020B0703020202020204"/>
            </a:endParaRPr>
          </a:p>
          <a:p>
            <a:r>
              <a:rPr lang="en-IE" sz="1000" b="0" i="1" dirty="0">
                <a:latin typeface="Avenir Next Demi Bold" panose="020B0703020202020204"/>
              </a:rPr>
              <a:t>Dear teacher</a:t>
            </a:r>
          </a:p>
          <a:p>
            <a:endParaRPr lang="en-IE" sz="1000" b="0" i="1" dirty="0">
              <a:latin typeface="Avenir Next Demi Bold" panose="020B0703020202020204"/>
            </a:endParaRPr>
          </a:p>
          <a:p>
            <a:r>
              <a:rPr lang="en-IE" sz="1000" b="0" i="1" dirty="0">
                <a:latin typeface="Avenir Next Demi Bold" panose="020B0703020202020204"/>
              </a:rPr>
              <a:t>Welcome to GOALs Changemakers programme.</a:t>
            </a:r>
            <a:r>
              <a:rPr lang="en-IE" sz="1000" i="1" dirty="0">
                <a:latin typeface="Avenir Next Demi Bold" panose="020B0703020202020204"/>
              </a:rPr>
              <a:t> </a:t>
            </a:r>
            <a:r>
              <a:rPr lang="en-IE" sz="1000" b="0" i="1" dirty="0">
                <a:latin typeface="Avenir Next Demi Bold" panose="020B0703020202020204"/>
              </a:rPr>
              <a:t> We’re delighted</a:t>
            </a:r>
            <a:r>
              <a:rPr lang="en-IE" sz="1000" i="1" dirty="0">
                <a:latin typeface="Avenir Next Demi Bold" panose="020B0703020202020204"/>
              </a:rPr>
              <a:t> that</a:t>
            </a:r>
            <a:r>
              <a:rPr lang="en-IE" sz="1000" b="0" i="1" dirty="0">
                <a:latin typeface="Avenir Next Demi Bold" panose="020B0703020202020204"/>
              </a:rPr>
              <a:t> you and your class have decided to take part!</a:t>
            </a:r>
          </a:p>
          <a:p>
            <a:endParaRPr lang="en-IE" sz="1000" b="0" i="1" dirty="0">
              <a:latin typeface="Avenir Next Demi Bold" panose="020B0703020202020204"/>
            </a:endParaRPr>
          </a:p>
          <a:p>
            <a:r>
              <a:rPr lang="en-IE" sz="1000" b="0" i="1" dirty="0">
                <a:latin typeface="Avenir Next Demi Bold" panose="020B0703020202020204"/>
              </a:rPr>
              <a:t>Here are a few things that might be helpful to know to make sure Changemakers runs smoothly in your class.</a:t>
            </a:r>
          </a:p>
          <a:p>
            <a:r>
              <a:rPr lang="en-IE" sz="1000" b="0" i="1" dirty="0">
                <a:latin typeface="Avenir Next Demi Bold" panose="020B0703020202020204"/>
              </a:rPr>
              <a:t>This Changemaker unit is made up of 3 lessons.</a:t>
            </a:r>
            <a:r>
              <a:rPr lang="en-IE" sz="1000" i="1" dirty="0">
                <a:latin typeface="Avenir Next Demi Bold" panose="020B0703020202020204"/>
              </a:rPr>
              <a:t> </a:t>
            </a:r>
            <a:r>
              <a:rPr lang="en-IE" sz="1000" b="0" i="1" dirty="0">
                <a:latin typeface="Avenir Next Demi Bold" panose="020B0703020202020204"/>
              </a:rPr>
              <a:t> All </a:t>
            </a:r>
            <a:r>
              <a:rPr lang="en-IE" sz="1000" i="1" dirty="0">
                <a:latin typeface="Avenir Next Demi Bold" panose="020B0703020202020204"/>
              </a:rPr>
              <a:t>lesson </a:t>
            </a:r>
            <a:r>
              <a:rPr lang="en-IE" sz="1000" b="0" i="1" dirty="0">
                <a:latin typeface="Avenir Next Demi Bold" panose="020B0703020202020204"/>
              </a:rPr>
              <a:t>activities have been designed as suitable for use with 1</a:t>
            </a:r>
            <a:r>
              <a:rPr lang="en-IE" sz="1000" b="0" i="1" baseline="30000" dirty="0">
                <a:latin typeface="Avenir Next Demi Bold" panose="020B0703020202020204"/>
              </a:rPr>
              <a:t>st</a:t>
            </a:r>
            <a:r>
              <a:rPr lang="en-IE" sz="1000" b="0" i="1" dirty="0">
                <a:latin typeface="Avenir Next Demi Bold" panose="020B0703020202020204"/>
              </a:rPr>
              <a:t>-2</a:t>
            </a:r>
            <a:r>
              <a:rPr lang="en-IE" sz="1000" b="0" i="1" baseline="30000" dirty="0">
                <a:latin typeface="Avenir Next Demi Bold" panose="020B0703020202020204"/>
              </a:rPr>
              <a:t>nd</a:t>
            </a:r>
            <a:r>
              <a:rPr lang="en-IE" sz="1000" b="0" i="1" dirty="0">
                <a:latin typeface="Avenir Next Demi Bold" panose="020B0703020202020204"/>
              </a:rPr>
              <a:t> class pupils.</a:t>
            </a:r>
            <a:r>
              <a:rPr lang="en-IE" sz="1000" i="1" dirty="0">
                <a:latin typeface="Avenir Next Demi Bold" panose="020B0703020202020204"/>
              </a:rPr>
              <a:t>  </a:t>
            </a:r>
            <a:endParaRPr lang="en-IE" sz="1000" b="0" i="1" dirty="0">
              <a:latin typeface="Avenir Next Demi Bold" panose="020B0703020202020204"/>
            </a:endParaRPr>
          </a:p>
          <a:p>
            <a:r>
              <a:rPr lang="en-IE" sz="1000" b="0" i="1" dirty="0">
                <a:latin typeface="Avenir Next Demi Bold" panose="020B0703020202020204"/>
              </a:rPr>
              <a:t>It is recommended that you play the slides and read the slide notes in advance of class.</a:t>
            </a:r>
            <a:r>
              <a:rPr lang="en-IE" sz="1000" i="1" dirty="0">
                <a:latin typeface="Avenir Next Demi Bold" panose="020B0703020202020204"/>
              </a:rPr>
              <a:t>  </a:t>
            </a:r>
            <a:r>
              <a:rPr lang="en-IE" sz="1000" b="0" i="1" dirty="0">
                <a:latin typeface="Avenir Next Demi Bold" panose="020B0703020202020204"/>
              </a:rPr>
              <a:t> A thumbnail of each slide, with the associated notes can be printed to a single page, using the PRINT – SETTINGS - NOTES PAGE facility.</a:t>
            </a:r>
          </a:p>
          <a:p>
            <a:r>
              <a:rPr lang="en-IE" sz="1000" b="0" i="1" dirty="0">
                <a:latin typeface="Avenir Next Demi Bold" panose="020B0703020202020204"/>
              </a:rPr>
              <a:t>There is very little preparation required.</a:t>
            </a:r>
            <a:r>
              <a:rPr lang="en-IE" sz="1000" i="1" dirty="0">
                <a:latin typeface="Avenir Next Demi Bold" panose="020B0703020202020204"/>
              </a:rPr>
              <a:t> </a:t>
            </a:r>
            <a:r>
              <a:rPr lang="en-IE" sz="1000" b="0" i="1" dirty="0">
                <a:latin typeface="Avenir Next Demi Bold" panose="020B0703020202020204"/>
              </a:rPr>
              <a:t> The first time you use this resource, you will need to print and cut cards for one activity (Lesson 1 – approx. 10 pages).</a:t>
            </a:r>
            <a:r>
              <a:rPr lang="en-IE" sz="1000" i="1" dirty="0">
                <a:latin typeface="Avenir Next Demi Bold" panose="020B0703020202020204"/>
              </a:rPr>
              <a:t> </a:t>
            </a:r>
            <a:r>
              <a:rPr lang="en-IE" sz="1000" b="0" i="1" dirty="0">
                <a:latin typeface="Avenir Next Demi Bold" panose="020B0703020202020204"/>
              </a:rPr>
              <a:t> But, if you collect these cards after use, you will not have to do this again.</a:t>
            </a:r>
          </a:p>
          <a:p>
            <a:r>
              <a:rPr lang="en-IE" sz="1000" b="0" i="1" dirty="0">
                <a:latin typeface="Avenir Next Demi Bold" panose="020B0703020202020204"/>
              </a:rPr>
              <a:t>During the lessons, show the slides in presenter mode to maximise animation.</a:t>
            </a:r>
            <a:r>
              <a:rPr lang="en-IE" sz="1000" i="1" dirty="0">
                <a:latin typeface="Avenir Next Demi Bold" panose="020B0703020202020204"/>
              </a:rPr>
              <a:t> </a:t>
            </a:r>
            <a:r>
              <a:rPr lang="en-IE" sz="1000" b="0" i="1" dirty="0">
                <a:latin typeface="Avenir Next Demi Bold" panose="020B0703020202020204"/>
              </a:rPr>
              <a:t> On the very few occasions you will need to come out of presenter mode (e.g. to type feedback from pupils on a slide), this is flagged in the slide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000" b="0" i="1" dirty="0">
              <a:latin typeface="Avenir Next Demi Bold" panose="020B0703020202020204"/>
            </a:endParaRPr>
          </a:p>
          <a:p>
            <a:pPr>
              <a:defRPr/>
            </a:pPr>
            <a:r>
              <a:rPr lang="en-IE" sz="1000" b="0" i="1" dirty="0">
                <a:latin typeface="Avenir Next Demi Bold" panose="020B0703020202020204"/>
              </a:rPr>
              <a:t>As you and your class engage with the Changemaker lessons and/or undertake Changemaker related actions, we would love to hear how you are getting on.</a:t>
            </a:r>
            <a:r>
              <a:rPr lang="en-IE" sz="1000" i="1" dirty="0">
                <a:latin typeface="Avenir Next Demi Bold" panose="020B0703020202020204"/>
              </a:rPr>
              <a:t> </a:t>
            </a:r>
            <a:r>
              <a:rPr lang="en-IE" sz="1000" b="0" i="1" dirty="0">
                <a:latin typeface="Avenir Next Demi Bold" panose="020B0703020202020204"/>
              </a:rPr>
              <a:t> Tweet us your thoughts, pupils comments etc. </a:t>
            </a:r>
            <a:r>
              <a:rPr lang="en-IE" sz="1000" b="1" i="1" dirty="0">
                <a:latin typeface="Avenir Next Demi Bold" panose="020B0703020202020204"/>
              </a:rPr>
              <a:t>@GoalNextGen </a:t>
            </a:r>
            <a:r>
              <a:rPr lang="en-IE" sz="1000" b="0" i="1" dirty="0">
                <a:latin typeface="Avenir Next Demi Bold" panose="020B0703020202020204"/>
              </a:rPr>
              <a:t>using the hashtag </a:t>
            </a:r>
            <a:r>
              <a:rPr lang="en-IE" sz="1000" b="1" i="1" dirty="0">
                <a:latin typeface="Avenir Next Demi Bold" panose="020B0703020202020204"/>
              </a:rPr>
              <a:t>#GOALchangemakers</a:t>
            </a:r>
            <a:r>
              <a:rPr lang="en-IE" sz="1000" b="0" i="1" dirty="0">
                <a:latin typeface="Avenir Next Demi Bold" panose="020B0703020202020204"/>
              </a:rPr>
              <a:t>.</a:t>
            </a:r>
            <a:r>
              <a:rPr lang="en-IE" sz="1000" i="1" dirty="0">
                <a:latin typeface="Avenir Next Demi Bold" panose="020B0703020202020204"/>
              </a:rPr>
              <a:t> </a:t>
            </a:r>
            <a:endParaRPr lang="en-IE" sz="10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b="0" i="1" dirty="0">
                <a:latin typeface="Avenir Next Demi Bold" panose="020B0703020202020204"/>
              </a:rPr>
              <a:t>If you need additional support or have questions relating to the programme, you can call or email Jessica Sargeant on 0863542491 or jsargeant@goal.ie and one of our Changemakers team members will get back to you as soon as possible.</a:t>
            </a:r>
          </a:p>
          <a:p>
            <a:r>
              <a:rPr lang="en-IE" sz="1000" b="0" i="1" dirty="0">
                <a:latin typeface="Avenir Next Demi Bold" panose="020B0703020202020204"/>
              </a:rPr>
              <a:t>W</a:t>
            </a:r>
            <a:r>
              <a:rPr lang="en-IE" sz="1000" i="1" dirty="0">
                <a:latin typeface="Avenir Next Demi Bold" panose="020B0703020202020204"/>
              </a:rPr>
              <a:t>e want to celebrate your participation in the Changemakers programme, regardless of how small or big that participation is. If you would like to receive </a:t>
            </a:r>
            <a:r>
              <a:rPr lang="en-IE" sz="1000" b="0" i="1" dirty="0">
                <a:latin typeface="Avenir Next Demi Bold" panose="020B0703020202020204"/>
              </a:rPr>
              <a:t>a Changemakers certificate of recognition and a large map of the world for classroom display, all you have to do is take a few minutes to fill out our simple submission form, available</a:t>
            </a:r>
            <a:r>
              <a:rPr lang="en-IE" sz="1000" i="1" dirty="0">
                <a:latin typeface="Avenir Next Demi Bold" panose="020B0703020202020204"/>
              </a:rPr>
              <a:t> in the slide above</a:t>
            </a:r>
            <a:r>
              <a:rPr lang="en-IE" sz="1000" b="0" i="1" dirty="0">
                <a:latin typeface="Avenir Next Demi Bold" panose="020B0703020202020204"/>
              </a:rPr>
              <a:t>.</a:t>
            </a:r>
          </a:p>
          <a:p>
            <a:endParaRPr lang="en-IE" sz="1000" i="1" dirty="0">
              <a:latin typeface="Avenir Next Demi Bold" panose="020B0703020202020204"/>
            </a:endParaRPr>
          </a:p>
          <a:p>
            <a:r>
              <a:rPr lang="en-IE" sz="1000" b="1" i="1" dirty="0">
                <a:latin typeface="Avenir Next Demi Bold" panose="020B0703020202020204"/>
              </a:rPr>
              <a:t>Jessica Sargeant – [Development Education Officer]</a:t>
            </a:r>
          </a:p>
          <a:p>
            <a:endParaRPr lang="en-IE" sz="1000" b="0" i="1" dirty="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a:t>
            </a:fld>
            <a:endParaRPr lang="en-US"/>
          </a:p>
        </p:txBody>
      </p:sp>
    </p:spTree>
    <p:extLst>
      <p:ext uri="{BB962C8B-B14F-4D97-AF65-F5344CB8AC3E}">
        <p14:creationId xmlns:p14="http://schemas.microsoft.com/office/powerpoint/2010/main" val="1208685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b="1" u="sng">
                <a:latin typeface="Avenir Next Demi Bold" panose="020B0703020202020204"/>
              </a:rPr>
              <a:t>Notes for teachers</a:t>
            </a:r>
          </a:p>
          <a:p>
            <a:endParaRPr lang="en-IE" b="1">
              <a:latin typeface="Avenir Next Demi Bold" panose="020B0703020202020204"/>
            </a:endParaRPr>
          </a:p>
          <a:p>
            <a:r>
              <a:rPr lang="en-IE" b="1">
                <a:latin typeface="Avenir Next Demi Bold" panose="020B0703020202020204"/>
              </a:rPr>
              <a:t>Changemaker Unit 1</a:t>
            </a:r>
            <a:r>
              <a:rPr lang="en-IE" b="1" baseline="30000">
                <a:latin typeface="Avenir Next Demi Bold" panose="020B0703020202020204"/>
              </a:rPr>
              <a:t>st</a:t>
            </a:r>
            <a:r>
              <a:rPr lang="en-IE" b="1">
                <a:latin typeface="Avenir Next Demi Bold" panose="020B0703020202020204"/>
              </a:rPr>
              <a:t>-2</a:t>
            </a:r>
            <a:r>
              <a:rPr lang="en-IE" b="1" baseline="30000">
                <a:latin typeface="Avenir Next Demi Bold" panose="020B0703020202020204"/>
              </a:rPr>
              <a:t>nd</a:t>
            </a:r>
            <a:r>
              <a:rPr lang="en-IE" b="1">
                <a:latin typeface="Avenir Next Demi Bold" panose="020B0703020202020204"/>
              </a:rPr>
              <a:t> class: Lesson 3/Part 2 </a:t>
            </a:r>
            <a:r>
              <a:rPr lang="en-IE">
                <a:latin typeface="Avenir Next Demi Bold" panose="020B0703020202020204"/>
              </a:rPr>
              <a:t>(</a:t>
            </a:r>
            <a:r>
              <a:rPr lang="en-IE" b="0" i="1">
                <a:latin typeface="Avenir Next Demi Bold" panose="020B0703020202020204"/>
              </a:rPr>
              <a:t>No animation</a:t>
            </a:r>
            <a:r>
              <a:rPr lang="en-IE" b="0">
                <a:latin typeface="Avenir Next Demi Bold" panose="020B0703020202020204"/>
              </a:rPr>
              <a:t>)</a:t>
            </a:r>
            <a:endParaRPr lang="en-IE" b="0" i="1">
              <a:latin typeface="Avenir Next Demi Bold" panose="020B070302020202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a:effectLst/>
              <a:latin typeface="Avenir Next Demi Bold" panose="020B0703020202020204"/>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a:effectLst/>
                <a:latin typeface="Avenir Next Demi Bold" panose="020B0703020202020204"/>
                <a:ea typeface="Calibri" panose="020F0502020204030204" pitchFamily="34" charset="0"/>
              </a:rPr>
              <a:t>Remind the class about the story of the Hummingbird video that the class watched in their first Changemaker lesson.</a:t>
            </a:r>
          </a:p>
          <a:p>
            <a:r>
              <a:rPr lang="en-GB" i="0">
                <a:effectLst/>
                <a:latin typeface="Avenir Next Demi Bold" panose="020B0703020202020204"/>
                <a:ea typeface="Calibri" panose="020F0502020204030204" pitchFamily="34" charset="0"/>
              </a:rPr>
              <a:t>Depending on your class, you might like to show the video again.  To play the video, click on the image of the hummingbird. </a:t>
            </a:r>
            <a:r>
              <a:rPr lang="en-GB">
                <a:effectLst/>
                <a:latin typeface="Avenir Next Demi Bold" panose="020B0703020202020204"/>
                <a:ea typeface="Calibri" panose="020F0502020204030204" pitchFamily="34" charset="0"/>
              </a:rPr>
              <a:t>A</a:t>
            </a:r>
            <a:r>
              <a:rPr lang="en-GB">
                <a:latin typeface="Avenir Next Demi Bold" panose="020B0703020202020204"/>
              </a:rPr>
              <a:t>lso available: </a:t>
            </a:r>
            <a:r>
              <a:rPr lang="en-GB" b="0" i="0" u="sng">
                <a:solidFill>
                  <a:srgbClr val="0563C1"/>
                </a:solidFill>
                <a:effectLst/>
                <a:latin typeface="Avenir Next Demi Bold" panose="020B0703020202020204"/>
              </a:rPr>
              <a:t>https://youtu.be/f3sCATyn_e0</a:t>
            </a:r>
            <a:r>
              <a:rPr lang="en-GB" b="1">
                <a:latin typeface="Avenir Next Demi Bold" panose="020B0703020202020204"/>
              </a:rPr>
              <a:t> </a:t>
            </a:r>
            <a:r>
              <a:rPr lang="en-GB">
                <a:latin typeface="Avenir Next Demi Bold" panose="020B0703020202020204"/>
              </a:rPr>
              <a:t>(English language version); </a:t>
            </a:r>
            <a:r>
              <a:rPr lang="en-GB" b="0" i="0" u="sng">
                <a:solidFill>
                  <a:srgbClr val="0070C0"/>
                </a:solidFill>
                <a:effectLst/>
                <a:latin typeface="Avenir Next Demi Bold" panose="020B0703020202020204"/>
              </a:rPr>
              <a:t>https://youtu.be/Qb8SUEgeGQ8</a:t>
            </a:r>
            <a:r>
              <a:rPr lang="en-GB" b="1">
                <a:latin typeface="Avenir Next Demi Bold" panose="020B0703020202020204"/>
              </a:rPr>
              <a:t> </a:t>
            </a:r>
            <a:r>
              <a:rPr lang="en-GB">
                <a:latin typeface="Avenir Next Demi Bold" panose="020B0703020202020204"/>
              </a:rPr>
              <a:t>(Irish language version).</a:t>
            </a:r>
            <a:endParaRPr lang="en-GB">
              <a:effectLst/>
              <a:latin typeface="Avenir Next Demi Bold" panose="020B0703020202020204"/>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i="0">
                <a:effectLst/>
                <a:latin typeface="Avenir Next Demi Bold" panose="020B0703020202020204"/>
                <a:ea typeface="Calibri" panose="020F0502020204030204" pitchFamily="34" charset="0"/>
              </a:rPr>
              <a:t>You might also like to remind pupils that the lady in the video </a:t>
            </a:r>
            <a:r>
              <a:rPr lang="en-GB" i="0">
                <a:effectLst/>
                <a:latin typeface="Avenir Next Demi Bold" panose="020B0703020202020204"/>
              </a:rPr>
              <a:t>is </a:t>
            </a:r>
            <a:r>
              <a:rPr lang="en-GB" i="0">
                <a:effectLst/>
                <a:latin typeface="Avenir Next Demi Bold" panose="020B0703020202020204"/>
                <a:ea typeface="Calibri" panose="020F0502020204030204" pitchFamily="34" charset="0"/>
                <a:cs typeface="Times New Roman" panose="02020603050405020304" pitchFamily="18" charset="0"/>
              </a:rPr>
              <a:t>Wangari Maathai (1940-2011).  She was a Kenyan lady and an inspiring Changemaker, who helped other women and girls, and planted a lot of trees to help all people and our planet.</a:t>
            </a:r>
          </a:p>
        </p:txBody>
      </p:sp>
      <p:sp>
        <p:nvSpPr>
          <p:cNvPr id="4" name="Slide Number Placeholder 3"/>
          <p:cNvSpPr>
            <a:spLocks noGrp="1"/>
          </p:cNvSpPr>
          <p:nvPr>
            <p:ph type="sldNum" sz="quarter" idx="5"/>
          </p:nvPr>
        </p:nvSpPr>
        <p:spPr/>
        <p:txBody>
          <a:bodyPr/>
          <a:lstStyle/>
          <a:p>
            <a:fld id="{6FAE18E2-0062-4087-BD00-F73AB963BE9B}" type="slidenum">
              <a:rPr lang="en-US" smtClean="0"/>
              <a:t>30</a:t>
            </a:fld>
            <a:endParaRPr lang="en-US"/>
          </a:p>
        </p:txBody>
      </p:sp>
    </p:spTree>
    <p:extLst>
      <p:ext uri="{BB962C8B-B14F-4D97-AF65-F5344CB8AC3E}">
        <p14:creationId xmlns:p14="http://schemas.microsoft.com/office/powerpoint/2010/main" val="1134840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588963"/>
            <a:ext cx="4114800" cy="2314575"/>
          </a:xfrm>
        </p:spPr>
      </p:sp>
      <p:sp>
        <p:nvSpPr>
          <p:cNvPr id="3" name="Notes Placeholder 2"/>
          <p:cNvSpPr>
            <a:spLocks noGrp="1"/>
          </p:cNvSpPr>
          <p:nvPr>
            <p:ph type="body" idx="1"/>
          </p:nvPr>
        </p:nvSpPr>
        <p:spPr>
          <a:xfrm>
            <a:off x="914400" y="2903538"/>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3/Part 3 </a:t>
            </a:r>
            <a:r>
              <a:rPr lang="en-IE" sz="1000">
                <a:latin typeface="Avenir Next Demi Bold" panose="020B0703020202020204"/>
              </a:rPr>
              <a:t>(</a:t>
            </a:r>
            <a:r>
              <a:rPr lang="en-IE" sz="1000" i="1">
                <a:latin typeface="Avenir Next Demi Bold" panose="020B0703020202020204"/>
              </a:rPr>
              <a:t>1 animations at *</a:t>
            </a:r>
            <a:r>
              <a:rPr lang="en-IE" sz="1000">
                <a:latin typeface="Avenir Next Demi Bold" panose="020B0703020202020204"/>
              </a:rPr>
              <a:t>)</a:t>
            </a:r>
            <a:endParaRPr lang="en-IE" sz="1000" i="1">
              <a:latin typeface="Avenir Next Demi Bold" panose="020B0703020202020204"/>
            </a:endParaRPr>
          </a:p>
          <a:p>
            <a:endParaRPr lang="en-IE" sz="1000" i="1">
              <a:latin typeface="Avenir Next Demi Bold" panose="020B0703020202020204"/>
            </a:endParaRPr>
          </a:p>
          <a:p>
            <a:r>
              <a:rPr lang="en-IE" sz="1000" i="0">
                <a:latin typeface="Avenir Next Demi Bold" panose="020B0703020202020204"/>
              </a:rPr>
              <a:t>Read the question on the slide aloud, encouraging different pupils to respond.</a:t>
            </a:r>
          </a:p>
          <a:p>
            <a:r>
              <a:rPr lang="en-IE" sz="1000" i="1">
                <a:latin typeface="Avenir Next Demi Bold" panose="020B0703020202020204"/>
              </a:rPr>
              <a:t>* Animate in two questions and an image related to Greta Thunberg.</a:t>
            </a:r>
          </a:p>
          <a:p>
            <a:r>
              <a:rPr lang="en-IE" sz="1000" i="0">
                <a:latin typeface="Avenir Next Demi Bold" panose="020B0703020202020204"/>
              </a:rPr>
              <a:t>Read the question on the slide aloud, encouraging different pupils to respond.</a:t>
            </a:r>
          </a:p>
          <a:p>
            <a:endParaRPr lang="en-IE" sz="100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a:effectLst/>
                <a:latin typeface="Avenir Next Demi Bold" panose="020B0703020202020204"/>
                <a:cs typeface="Times New Roman" panose="02020603050405020304" pitchFamily="18" charset="0"/>
              </a:rPr>
              <a:t>Teacher background information</a:t>
            </a:r>
          </a:p>
          <a:p>
            <a:endParaRPr lang="en-IE" sz="1000">
              <a:latin typeface="Avenir Next Demi Bold" panose="020B0703020202020204"/>
            </a:endParaRPr>
          </a:p>
          <a:p>
            <a:r>
              <a:rPr lang="en-GB" sz="1000" b="0" i="0">
                <a:solidFill>
                  <a:srgbClr val="222222"/>
                </a:solidFill>
                <a:effectLst/>
                <a:latin typeface="Avenir Next Demi Bold" panose="020B0703020202020204"/>
              </a:rPr>
              <a:t>Greta Thunberg (2003 - ), is Swedish Changemaker and environmental activist who works to address the problem of climate change.</a:t>
            </a:r>
            <a:r>
              <a:rPr lang="en-GB" sz="1000">
                <a:solidFill>
                  <a:srgbClr val="222222"/>
                </a:solidFill>
                <a:latin typeface="Avenir Next Demi Bold" panose="020B0703020202020204"/>
              </a:rPr>
              <a:t> </a:t>
            </a:r>
            <a:r>
              <a:rPr lang="en-GB" sz="1000" b="0" i="0">
                <a:solidFill>
                  <a:srgbClr val="222222"/>
                </a:solidFill>
                <a:effectLst/>
                <a:latin typeface="Avenir Next Demi Bold" panose="020B0703020202020204"/>
              </a:rPr>
              <a:t> Climate change is when there is a big difference in normal climate patterns over a long amount of time.</a:t>
            </a:r>
            <a:r>
              <a:rPr lang="en-GB" sz="1000">
                <a:solidFill>
                  <a:srgbClr val="222222"/>
                </a:solidFill>
                <a:latin typeface="Avenir Next Demi Bold" panose="020B0703020202020204"/>
              </a:rPr>
              <a:t> </a:t>
            </a:r>
            <a:r>
              <a:rPr lang="en-GB" sz="1000" b="0" i="0">
                <a:solidFill>
                  <a:srgbClr val="222222"/>
                </a:solidFill>
                <a:effectLst/>
                <a:latin typeface="Avenir Next Demi Bold" panose="020B0703020202020204"/>
              </a:rPr>
              <a:t> The Earth's climate is changing very fast, in a way that hasn’t happened before.</a:t>
            </a:r>
            <a:r>
              <a:rPr lang="en-GB" sz="1000">
                <a:solidFill>
                  <a:srgbClr val="222222"/>
                </a:solidFill>
                <a:latin typeface="Avenir Next Demi Bold" panose="020B0703020202020204"/>
              </a:rPr>
              <a:t> </a:t>
            </a:r>
            <a:r>
              <a:rPr lang="en-GB" sz="1000" b="0" i="0">
                <a:solidFill>
                  <a:srgbClr val="222222"/>
                </a:solidFill>
                <a:effectLst/>
                <a:latin typeface="Avenir Next Demi Bold" panose="020B0703020202020204"/>
              </a:rPr>
              <a:t> Scientists say that </a:t>
            </a:r>
            <a:r>
              <a:rPr lang="en-GB" sz="1000" b="0" i="0">
                <a:solidFill>
                  <a:srgbClr val="444444"/>
                </a:solidFill>
                <a:effectLst/>
                <a:latin typeface="Avenir Next Demi Bold" panose="020B0703020202020204"/>
              </a:rPr>
              <a:t>these changes are because of an increase in ‘greenhouse gases’, invisible gases (like steam when water is boiling) from burning coal and oil in factories to make our food, machines, clothes and toys, when we drive cars and fly in aeroplanes.</a:t>
            </a:r>
            <a:r>
              <a:rPr lang="en-GB" sz="1000">
                <a:solidFill>
                  <a:srgbClr val="444444"/>
                </a:solidFill>
                <a:latin typeface="Avenir Next Demi Bold" panose="020B0703020202020204"/>
              </a:rPr>
              <a:t>  </a:t>
            </a:r>
            <a:r>
              <a:rPr lang="en-GB" sz="1000" b="0" i="0">
                <a:solidFill>
                  <a:srgbClr val="444444"/>
                </a:solidFill>
                <a:effectLst/>
                <a:latin typeface="Avenir Next Demi Bold" panose="020B0703020202020204"/>
              </a:rPr>
              <a:t> These gases go into the atmosphere (a blanket of air and gases that surrounds our world) and trap the heat, which changes the climate.</a:t>
            </a:r>
            <a:r>
              <a:rPr lang="en-GB" sz="1000">
                <a:solidFill>
                  <a:srgbClr val="444444"/>
                </a:solidFill>
                <a:latin typeface="Avenir Next Demi Bold" panose="020B0703020202020204"/>
              </a:rPr>
              <a:t> </a:t>
            </a:r>
            <a:endParaRPr lang="en-GB" sz="1000" b="0" i="0">
              <a:solidFill>
                <a:srgbClr val="444444"/>
              </a:solidFill>
              <a:effectLst/>
              <a:latin typeface="Avenir Next Demi Bold" panose="020B0703020202020204"/>
            </a:endParaRPr>
          </a:p>
          <a:p>
            <a:r>
              <a:rPr lang="en-GB" sz="1000" b="0" i="0">
                <a:solidFill>
                  <a:srgbClr val="222222"/>
                </a:solidFill>
                <a:effectLst/>
                <a:latin typeface="Avenir Next Demi Bold" panose="020B0703020202020204"/>
              </a:rPr>
              <a:t>Greta was so concerned that changes in the climate that she decided not to go to school until the leaders in her country, Sweden, took notice and did something about this problem.</a:t>
            </a:r>
            <a:r>
              <a:rPr lang="en-GB" sz="1000">
                <a:solidFill>
                  <a:srgbClr val="222222"/>
                </a:solidFill>
                <a:latin typeface="Avenir Next Demi Bold" panose="020B0703020202020204"/>
              </a:rPr>
              <a:t> </a:t>
            </a:r>
            <a:r>
              <a:rPr lang="en-GB" sz="1000" b="0" i="0">
                <a:solidFill>
                  <a:srgbClr val="222222"/>
                </a:solidFill>
                <a:effectLst/>
                <a:latin typeface="Avenir Next Demi Bold" panose="020B0703020202020204"/>
              </a:rPr>
              <a:t> She has inspired other children, young people and adults all around our world to join her in a movement or community known as Fridays for Future (because she agreed with her parents that she would strike from school on Fridays instead of every day of the week).</a:t>
            </a:r>
            <a:r>
              <a:rPr lang="en-GB" sz="1000">
                <a:solidFill>
                  <a:srgbClr val="222222"/>
                </a:solidFill>
                <a:latin typeface="Avenir Next Demi Bold" panose="020B0703020202020204"/>
              </a:rPr>
              <a:t> </a:t>
            </a:r>
            <a:r>
              <a:rPr lang="en-GB" sz="1000" b="0" i="0">
                <a:solidFill>
                  <a:srgbClr val="222222"/>
                </a:solidFill>
                <a:effectLst/>
                <a:latin typeface="Avenir Next Demi Bold" panose="020B0703020202020204"/>
              </a:rPr>
              <a:t> In everything she says, Greta encourages people to stop ignoring unfairness and injustice and to stand in solidarity with those who are in need or worse off. Her work around climate change helps to achieve Global Goal 13: Climate Action.</a:t>
            </a:r>
          </a:p>
        </p:txBody>
      </p:sp>
      <p:sp>
        <p:nvSpPr>
          <p:cNvPr id="4" name="Slide Number Placeholder 3"/>
          <p:cNvSpPr>
            <a:spLocks noGrp="1"/>
          </p:cNvSpPr>
          <p:nvPr>
            <p:ph type="sldNum" sz="quarter" idx="5"/>
          </p:nvPr>
        </p:nvSpPr>
        <p:spPr/>
        <p:txBody>
          <a:bodyPr/>
          <a:lstStyle/>
          <a:p>
            <a:fld id="{6FAE18E2-0062-4087-BD00-F73AB963BE9B}" type="slidenum">
              <a:rPr lang="en-US" smtClean="0"/>
              <a:t>31</a:t>
            </a:fld>
            <a:endParaRPr lang="en-US"/>
          </a:p>
        </p:txBody>
      </p:sp>
    </p:spTree>
    <p:extLst>
      <p:ext uri="{BB962C8B-B14F-4D97-AF65-F5344CB8AC3E}">
        <p14:creationId xmlns:p14="http://schemas.microsoft.com/office/powerpoint/2010/main" val="3688556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571500"/>
            <a:ext cx="3341687" cy="1879600"/>
          </a:xfrm>
        </p:spPr>
      </p:sp>
      <p:sp>
        <p:nvSpPr>
          <p:cNvPr id="3" name="Notes Placeholder 2"/>
          <p:cNvSpPr>
            <a:spLocks noGrp="1"/>
          </p:cNvSpPr>
          <p:nvPr>
            <p:ph type="body" idx="1"/>
          </p:nvPr>
        </p:nvSpPr>
        <p:spPr>
          <a:xfrm>
            <a:off x="913606" y="2543032"/>
            <a:ext cx="7315200" cy="2700337"/>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3/Part 4a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pPr marL="0" marR="0" lvl="0" indent="0" algn="l" defTabSz="914400" rtl="0" eaLnBrk="1" fontAlgn="auto" latinLnBrk="0" hangingPunct="1">
              <a:spcBef>
                <a:spcPts val="0"/>
              </a:spcBef>
              <a:buClrTx/>
              <a:buSzTx/>
              <a:buFontTx/>
              <a:buNone/>
              <a:tabLst/>
              <a:defRPr/>
            </a:pPr>
            <a:endParaRPr lang="en-GB" sz="1000">
              <a:effectLst/>
              <a:latin typeface="Avenir Next Demi Bold" panose="020B0703020202020204"/>
              <a:ea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GB" sz="1000">
                <a:effectLst/>
                <a:latin typeface="Avenir Next Demi Bold" panose="020B0703020202020204"/>
                <a:ea typeface="Calibri" panose="020F0502020204030204" pitchFamily="34" charset="0"/>
              </a:rPr>
              <a:t>Explain to the class that they are going to watch a short video (English version = 6.32 mins; bilingual (English/Irish) version = 6.34 mins), about young people in Ireland and Malawi who are Changemakers, working to contribute to one of more of the Global Goals.  [The Changemakers video is embedded on the next slide]</a:t>
            </a:r>
          </a:p>
          <a:p>
            <a:pPr>
              <a:defRPr/>
            </a:pPr>
            <a:r>
              <a:rPr lang="en-GB" sz="1000">
                <a:effectLst/>
                <a:latin typeface="Avenir Next Demi Bold" panose="020B0703020202020204"/>
                <a:ea typeface="Calibri" panose="020F0502020204030204" pitchFamily="34" charset="0"/>
              </a:rPr>
              <a:t>Tell the class that you are going to divide them into four groups, one for each of the four Changemakers in the video – so their groups will be </a:t>
            </a:r>
            <a:r>
              <a:rPr lang="en-GB" sz="1000" err="1">
                <a:effectLst/>
                <a:latin typeface="Avenir Next Demi Bold" panose="020B0703020202020204"/>
                <a:ea typeface="Calibri" panose="020F0502020204030204" pitchFamily="34" charset="0"/>
              </a:rPr>
              <a:t>Daire</a:t>
            </a:r>
            <a:r>
              <a:rPr lang="en-GB" sz="1000">
                <a:effectLst/>
                <a:latin typeface="Avenir Next Demi Bold" panose="020B0703020202020204"/>
                <a:ea typeface="Calibri" panose="020F0502020204030204" pitchFamily="34" charset="0"/>
              </a:rPr>
              <a:t>, Valery, Flossie or Sano.</a:t>
            </a:r>
            <a:r>
              <a:rPr lang="en-GB" sz="1000">
                <a:latin typeface="Avenir Next Demi Bold" panose="020B0703020202020204"/>
                <a:ea typeface="Calibri" panose="020F0502020204030204" pitchFamily="34" charset="0"/>
              </a:rPr>
              <a:t>  </a:t>
            </a:r>
          </a:p>
          <a:p>
            <a:pPr marL="0" marR="0" lvl="0" indent="0" algn="l" defTabSz="914400" rtl="0" eaLnBrk="1" fontAlgn="auto" latinLnBrk="0" hangingPunct="1">
              <a:spcBef>
                <a:spcPts val="0"/>
              </a:spcBef>
              <a:buClrTx/>
              <a:buSzTx/>
              <a:buFontTx/>
              <a:buNone/>
              <a:tabLst/>
              <a:defRPr/>
            </a:pPr>
            <a:r>
              <a:rPr lang="en-GB" sz="1000">
                <a:effectLst/>
                <a:latin typeface="Avenir Next Demi Bold" panose="020B0703020202020204"/>
                <a:ea typeface="Calibri" panose="020F0502020204030204" pitchFamily="34" charset="0"/>
              </a:rPr>
              <a:t>As they watch the video, their job is to listen out for and pay lots of attention to what their own Changemaker says.</a:t>
            </a:r>
          </a:p>
          <a:p>
            <a:pPr marL="0" marR="0" lvl="0" indent="0" algn="l" defTabSz="914400" rtl="0" eaLnBrk="1" fontAlgn="auto" latinLnBrk="0" hangingPunct="1">
              <a:spcBef>
                <a:spcPts val="0"/>
              </a:spcBef>
              <a:buClrTx/>
              <a:buSzTx/>
              <a:buFontTx/>
              <a:buNone/>
              <a:tabLst/>
              <a:defRPr/>
            </a:pPr>
            <a:r>
              <a:rPr lang="en-GB" sz="1000">
                <a:effectLst/>
                <a:latin typeface="Avenir Next Demi Bold" panose="020B0703020202020204"/>
                <a:ea typeface="Calibri" panose="020F0502020204030204" pitchFamily="34" charset="0"/>
              </a:rPr>
              <a:t>After watching, they are going to either: (a) write or draw one thing that their Changemaker said that they liked (this can be because they found it interesting or something they would like to get involved in, or any other reason) OR they can come up with one question that they would like to ask their specific Changemaker.</a:t>
            </a:r>
          </a:p>
          <a:p>
            <a:pPr marL="0" marR="0" lvl="0" indent="0" algn="l" defTabSz="914400" rtl="0" eaLnBrk="1" fontAlgn="auto" latinLnBrk="0" hangingPunct="1">
              <a:spcBef>
                <a:spcPts val="0"/>
              </a:spcBef>
              <a:buClrTx/>
              <a:buSzTx/>
              <a:buFontTx/>
              <a:buNone/>
              <a:tabLst/>
              <a:defRPr/>
            </a:pPr>
            <a:endParaRPr lang="en-GB" sz="1000">
              <a:effectLst/>
              <a:latin typeface="Avenir Next Demi Bold" panose="020B0703020202020204"/>
              <a:ea typeface="Calibri" panose="020F0502020204030204" pitchFamily="34" charset="0"/>
            </a:endParaRPr>
          </a:p>
          <a:p>
            <a:pPr marL="0" marR="0" lvl="0" indent="0" algn="l" defTabSz="914400" rtl="0" eaLnBrk="1" fontAlgn="auto" latinLnBrk="0" hangingPunct="1">
              <a:spcBef>
                <a:spcPts val="0"/>
              </a:spcBef>
              <a:buClrTx/>
              <a:buSzTx/>
              <a:buFontTx/>
              <a:buNone/>
              <a:tabLst/>
              <a:defRPr/>
            </a:pPr>
            <a:r>
              <a:rPr lang="en-GB" sz="1000" b="1" u="sng">
                <a:effectLst/>
                <a:latin typeface="Avenir Next Demi Bold" panose="020B0703020202020204"/>
                <a:ea typeface="Calibri" panose="020F0502020204030204" pitchFamily="34" charset="0"/>
              </a:rPr>
              <a:t>Background information</a:t>
            </a:r>
            <a:r>
              <a:rPr lang="en-GB" sz="1000" b="1">
                <a:effectLst/>
                <a:latin typeface="Avenir Next Demi Bold" panose="020B0703020202020204"/>
                <a:ea typeface="Calibri" panose="020F0502020204030204" pitchFamily="34" charset="0"/>
              </a:rPr>
              <a:t>:</a:t>
            </a:r>
          </a:p>
          <a:p>
            <a:pPr>
              <a:defRPr/>
            </a:pPr>
            <a:r>
              <a:rPr lang="en-GB" sz="1000" b="1" err="1">
                <a:effectLst/>
                <a:latin typeface="Avenir Next Demi Bold" panose="020B0703020202020204"/>
                <a:ea typeface="Calibri" panose="020F0502020204030204" pitchFamily="34" charset="0"/>
              </a:rPr>
              <a:t>Daire</a:t>
            </a:r>
            <a:r>
              <a:rPr lang="en-GB" sz="1000" b="1">
                <a:effectLst/>
                <a:latin typeface="Avenir Next Demi Bold" panose="020B0703020202020204"/>
                <a:ea typeface="Calibri" panose="020F0502020204030204" pitchFamily="34" charset="0"/>
              </a:rPr>
              <a:t> Hennessy </a:t>
            </a:r>
            <a:r>
              <a:rPr lang="en-GB" sz="1000">
                <a:effectLst/>
                <a:latin typeface="Avenir Next Demi Bold" panose="020B0703020202020204"/>
                <a:ea typeface="Times New Roman" panose="02020603050405020304" pitchFamily="18" charset="0"/>
                <a:cs typeface="Times New Roman" panose="02020603050405020304" pitchFamily="18" charset="0"/>
              </a:rPr>
              <a:t>lives in Tallaght, Dublin and works in </a:t>
            </a:r>
            <a:r>
              <a:rPr lang="en-GB" sz="1000" err="1">
                <a:effectLst/>
                <a:latin typeface="Avenir Next Demi Bold" panose="020B0703020202020204"/>
                <a:ea typeface="Times New Roman" panose="02020603050405020304" pitchFamily="18" charset="0"/>
                <a:cs typeface="Times New Roman" panose="02020603050405020304" pitchFamily="18" charset="0"/>
              </a:rPr>
              <a:t>Citywise</a:t>
            </a:r>
            <a:r>
              <a:rPr lang="en-GB" sz="1000">
                <a:effectLst/>
                <a:latin typeface="Avenir Next Demi Bold" panose="020B0703020202020204"/>
                <a:ea typeface="Times New Roman" panose="02020603050405020304" pitchFamily="18" charset="0"/>
                <a:cs typeface="Times New Roman" panose="02020603050405020304" pitchFamily="18" charset="0"/>
              </a:rPr>
              <a:t> Education, a youth centre that helps young people with their education and encourages them to become Changemakers by talking about the United Nations Global Goals.</a:t>
            </a:r>
            <a:r>
              <a:rPr lang="en-GB" sz="1000">
                <a:latin typeface="Avenir Next Demi Bold" panose="020B0703020202020204"/>
                <a:ea typeface="Times New Roman" panose="02020603050405020304" pitchFamily="18" charset="0"/>
                <a:cs typeface="Times New Roman" panose="02020603050405020304" pitchFamily="18" charset="0"/>
              </a:rPr>
              <a:t> </a:t>
            </a:r>
            <a:r>
              <a:rPr lang="en-GB" sz="1000">
                <a:effectLst/>
                <a:latin typeface="Avenir Next Demi Bold" panose="020B0703020202020204"/>
                <a:ea typeface="Times New Roman" panose="02020603050405020304" pitchFamily="18" charset="0"/>
                <a:cs typeface="Times New Roman" panose="02020603050405020304" pitchFamily="18" charset="0"/>
              </a:rPr>
              <a:t> </a:t>
            </a:r>
            <a:r>
              <a:rPr lang="en-GB" sz="1000" err="1">
                <a:effectLst/>
                <a:latin typeface="Avenir Next Demi Bold" panose="020B0703020202020204"/>
                <a:ea typeface="Times New Roman" panose="02020603050405020304" pitchFamily="18" charset="0"/>
                <a:cs typeface="Times New Roman" panose="02020603050405020304" pitchFamily="18" charset="0"/>
              </a:rPr>
              <a:t>Daire</a:t>
            </a:r>
            <a:r>
              <a:rPr lang="en-GB" sz="1000">
                <a:effectLst/>
                <a:latin typeface="Avenir Next Demi Bold" panose="020B0703020202020204"/>
                <a:ea typeface="Times New Roman" panose="02020603050405020304" pitchFamily="18" charset="0"/>
                <a:cs typeface="Times New Roman" panose="02020603050405020304" pitchFamily="18" charset="0"/>
              </a:rPr>
              <a:t> is studying for a Masters in Social Policy in Trinity College.</a:t>
            </a:r>
            <a:r>
              <a:rPr lang="en-GB" sz="1000">
                <a:latin typeface="Avenir Next Demi Bold" panose="020B0703020202020204"/>
                <a:ea typeface="Times New Roman" panose="02020603050405020304" pitchFamily="18" charset="0"/>
                <a:cs typeface="Times New Roman" panose="02020603050405020304" pitchFamily="18" charset="0"/>
              </a:rPr>
              <a:t> </a:t>
            </a:r>
            <a:endParaRPr lang="en-GB" sz="1000">
              <a:effectLst/>
              <a:latin typeface="Avenir Next Demi Bold" panose="020B0703020202020204"/>
              <a:ea typeface="Times New Roman" panose="02020603050405020304" pitchFamily="18" charset="0"/>
              <a:cs typeface="Times New Roman" panose="02020603050405020304" pitchFamily="18" charset="0"/>
            </a:endParaRPr>
          </a:p>
          <a:p>
            <a:pPr>
              <a:defRPr/>
            </a:pPr>
            <a:r>
              <a:rPr lang="en-GB" sz="1000" b="1" dirty="0">
                <a:effectLst/>
                <a:latin typeface="Avenir Next Demi Bold" panose="020B0703020202020204"/>
                <a:ea typeface="Calibri" panose="020F0502020204030204" pitchFamily="34" charset="0"/>
                <a:cs typeface="Times New Roman" panose="02020603050405020304" pitchFamily="18" charset="0"/>
              </a:rPr>
              <a:t>Flossie Donnelly </a:t>
            </a:r>
            <a:r>
              <a:rPr lang="en-GB" sz="1000" dirty="0">
                <a:effectLst/>
                <a:latin typeface="Avenir Next Demi Bold" panose="020B0703020202020204"/>
                <a:ea typeface="Calibri" panose="020F0502020204030204" pitchFamily="34" charset="0"/>
                <a:cs typeface="Times New Roman" panose="02020603050405020304" pitchFamily="18" charset="0"/>
              </a:rPr>
              <a:t>is a secondary school student who lives by the sea in Dublin.</a:t>
            </a:r>
            <a:r>
              <a:rPr lang="en-GB" sz="1000" dirty="0">
                <a:latin typeface="Avenir Next Demi Bold" panose="020B0703020202020204"/>
                <a:ea typeface="Calibri" panose="020F0502020204030204" pitchFamily="34" charset="0"/>
                <a:cs typeface="Times New Roman" panose="02020603050405020304" pitchFamily="18" charset="0"/>
              </a:rPr>
              <a:t> </a:t>
            </a:r>
            <a:r>
              <a:rPr lang="en-GB" sz="1000" dirty="0">
                <a:effectLst/>
                <a:latin typeface="Avenir Next Demi Bold" panose="020B0703020202020204"/>
                <a:ea typeface="Calibri" panose="020F0502020204030204" pitchFamily="34" charset="0"/>
                <a:cs typeface="Times New Roman" panose="02020603050405020304" pitchFamily="18" charset="0"/>
              </a:rPr>
              <a:t> Flossie started beach cleaning when she was ten years old and later set up a group called </a:t>
            </a:r>
            <a:r>
              <a:rPr lang="en-GB" sz="1000">
                <a:latin typeface="Avenir Next Demi Bold" panose="020B0703020202020204"/>
                <a:ea typeface="Calibri" panose="020F0502020204030204" pitchFamily="34" charset="0"/>
                <a:cs typeface="Times New Roman" panose="02020603050405020304" pitchFamily="18" charset="0"/>
              </a:rPr>
              <a:t>FlossieandtheBeachCleaners</a:t>
            </a:r>
            <a:r>
              <a:rPr lang="en-GB" sz="1000">
                <a:effectLst/>
                <a:latin typeface="Avenir Next Demi Bold" panose="020B0703020202020204"/>
                <a:ea typeface="Calibri" panose="020F0502020204030204" pitchFamily="34" charset="0"/>
                <a:cs typeface="Times New Roman" panose="02020603050405020304" pitchFamily="18" charset="0"/>
              </a:rPr>
              <a:t>.</a:t>
            </a:r>
            <a:r>
              <a:rPr lang="en-GB" sz="1000">
                <a:latin typeface="Avenir Next Demi Bold" panose="020B0703020202020204"/>
                <a:ea typeface="Calibri" panose="020F0502020204030204" pitchFamily="34" charset="0"/>
                <a:cs typeface="Times New Roman" panose="02020603050405020304" pitchFamily="18" charset="0"/>
              </a:rPr>
              <a:t> </a:t>
            </a:r>
            <a:r>
              <a:rPr lang="en-GB" sz="1000">
                <a:effectLst/>
                <a:latin typeface="Avenir Next Demi Bold" panose="020B0703020202020204"/>
                <a:ea typeface="Calibri" panose="020F0502020204030204" pitchFamily="34" charset="0"/>
                <a:cs typeface="Times New Roman" panose="02020603050405020304" pitchFamily="18" charset="0"/>
              </a:rPr>
              <a:t> Flossie and other members of the group do beach cleans once a week.</a:t>
            </a:r>
            <a:endParaRPr lang="en-IE" sz="1000">
              <a:effectLst/>
              <a:latin typeface="Avenir Next Demi Bold" panose="020B0703020202020204"/>
              <a:ea typeface="Calibri" panose="020F0502020204030204" pitchFamily="34" charset="0"/>
              <a:cs typeface="Times New Roman" panose="02020603050405020304" pitchFamily="18" charset="0"/>
            </a:endParaRPr>
          </a:p>
          <a:p>
            <a:pPr>
              <a:defRPr/>
            </a:pPr>
            <a:r>
              <a:rPr lang="en-GB" sz="1000" b="1">
                <a:effectLst/>
                <a:latin typeface="Avenir Next Demi Bold" panose="020B0703020202020204"/>
                <a:ea typeface="Calibri" panose="020F0502020204030204" pitchFamily="34" charset="0"/>
              </a:rPr>
              <a:t>Valery </a:t>
            </a:r>
            <a:r>
              <a:rPr lang="en-GB" sz="1000" b="1" err="1">
                <a:effectLst/>
                <a:latin typeface="Avenir Next Demi Bold" panose="020B0703020202020204"/>
                <a:ea typeface="Calibri" panose="020F0502020204030204" pitchFamily="34" charset="0"/>
              </a:rPr>
              <a:t>Molay</a:t>
            </a:r>
            <a:r>
              <a:rPr lang="en-GB" sz="1000" b="1" dirty="0">
                <a:effectLst/>
                <a:latin typeface="Avenir Next Demi Bold" panose="020B0703020202020204"/>
                <a:ea typeface="Calibri" panose="020F0502020204030204" pitchFamily="34" charset="0"/>
              </a:rPr>
              <a:t> </a:t>
            </a:r>
            <a:r>
              <a:rPr lang="en-GB" sz="1000">
                <a:effectLst/>
                <a:latin typeface="Avenir Next Demi Bold" panose="020B0703020202020204"/>
                <a:ea typeface="Calibri" panose="020F0502020204030204" pitchFamily="34" charset="0"/>
                <a:cs typeface="Times New Roman" panose="02020603050405020304" pitchFamily="18" charset="0"/>
              </a:rPr>
              <a:t>lives in Dublin and graduated from UCD with a </a:t>
            </a:r>
            <a:r>
              <a:rPr lang="en-GB" sz="1000" b="0" i="0">
                <a:effectLst/>
                <a:latin typeface="Avenir Next Demi Bold" panose="020B0703020202020204"/>
              </a:rPr>
              <a:t>Bachelors in Politics, International Relations, Philosophy and Social Justice</a:t>
            </a:r>
            <a:r>
              <a:rPr lang="en-GB" sz="1000">
                <a:latin typeface="Avenir Next Demi Bold" panose="020B0703020202020204"/>
              </a:rPr>
              <a:t>,</a:t>
            </a:r>
            <a:r>
              <a:rPr lang="en-GB" sz="1000" b="0" i="0">
                <a:effectLst/>
                <a:latin typeface="Avenir Next Demi Bold" panose="020B0703020202020204"/>
              </a:rPr>
              <a:t> and later with a Masters in Science, specialising in environmental policy</a:t>
            </a:r>
            <a:r>
              <a:rPr lang="en-GB" sz="1000">
                <a:effectLst/>
                <a:latin typeface="Avenir Next Demi Bold" panose="020B0703020202020204"/>
                <a:ea typeface="Calibri" panose="020F0502020204030204" pitchFamily="34" charset="0"/>
                <a:cs typeface="Times New Roman" panose="02020603050405020304" pitchFamily="18" charset="0"/>
              </a:rPr>
              <a:t>.</a:t>
            </a:r>
            <a:r>
              <a:rPr lang="en-GB" sz="1000">
                <a:latin typeface="Avenir Next Demi Bold" panose="020B0703020202020204"/>
                <a:ea typeface="Calibri" panose="020F0502020204030204" pitchFamily="34" charset="0"/>
                <a:cs typeface="Times New Roman" panose="02020603050405020304" pitchFamily="18" charset="0"/>
              </a:rPr>
              <a:t> </a:t>
            </a:r>
            <a:r>
              <a:rPr lang="en-GB" sz="1000">
                <a:effectLst/>
                <a:latin typeface="Avenir Next Demi Bold" panose="020B0703020202020204"/>
                <a:ea typeface="Calibri" panose="020F0502020204030204" pitchFamily="34" charset="0"/>
                <a:cs typeface="Times New Roman" panose="02020603050405020304" pitchFamily="18" charset="0"/>
              </a:rPr>
              <a:t> In 2019-20, Valery was one of two Irish Youth Delegates to the United Nations.</a:t>
            </a:r>
            <a:r>
              <a:rPr lang="en-GB" sz="1000">
                <a:latin typeface="Avenir Next Demi Bold" panose="020B0703020202020204"/>
                <a:ea typeface="Calibri" panose="020F0502020204030204" pitchFamily="34" charset="0"/>
                <a:cs typeface="Times New Roman" panose="02020603050405020304" pitchFamily="18" charset="0"/>
              </a:rPr>
              <a:t>  </a:t>
            </a:r>
            <a:endParaRPr lang="en-GB" sz="1000">
              <a:effectLst/>
              <a:latin typeface="Avenir Next Demi Bold" panose="020B0703020202020204"/>
              <a:ea typeface="Calibri" panose="020F0502020204030204" pitchFamily="34" charset="0"/>
              <a:cs typeface="Times New Roman" panose="02020603050405020304" pitchFamily="18" charset="0"/>
            </a:endParaRPr>
          </a:p>
          <a:p>
            <a:pPr>
              <a:defRPr/>
            </a:pPr>
            <a:r>
              <a:rPr lang="en-IE" sz="800" b="1" dirty="0">
                <a:latin typeface="Avenir Next Demi Bold" panose="020B0703020202020204"/>
              </a:rPr>
              <a:t>Sano Evelyn </a:t>
            </a:r>
            <a:r>
              <a:rPr lang="en-IE" sz="800" b="1" dirty="0" err="1">
                <a:latin typeface="Avenir Next Demi Bold" panose="020B0703020202020204"/>
              </a:rPr>
              <a:t>Kasamale</a:t>
            </a:r>
            <a:r>
              <a:rPr lang="en-IE" sz="800" b="0" dirty="0">
                <a:latin typeface="Avenir Next Demi Bold" panose="020B0703020202020204"/>
              </a:rPr>
              <a:t> lives in the city of Blantyre in Malawi. </a:t>
            </a:r>
            <a:r>
              <a:rPr lang="en-GB" sz="1000">
                <a:effectLst/>
                <a:latin typeface="Calibri"/>
                <a:ea typeface="Calibri" panose="020F0502020204030204" pitchFamily="34" charset="0"/>
                <a:cs typeface="Calibri"/>
              </a:rPr>
              <a:t>After completing her Bachelors degree at the University of London, Sano went on to read her Masters in Law at the University of Westminster. As a result of living in different countries, Sano learned about cultures around the world. This has helped her to appreciate the values of others and encouraged her to remain curious and open-minded. Being the only sister to for older brothers, Sano has been interested in gender equality since childhood. Earlier this year, she organised International Women’s Day events to take place in Malawi to celebrate the achievements of girls  and women by </a:t>
            </a:r>
            <a:r>
              <a:rPr lang="en-GB" sz="1000">
                <a:latin typeface="Calibri"/>
                <a:ea typeface="Calibri" panose="020F0502020204030204" pitchFamily="34" charset="0"/>
                <a:cs typeface="Calibri"/>
              </a:rPr>
              <a:t>highlighting</a:t>
            </a:r>
            <a:r>
              <a:rPr lang="en-GB" sz="1000">
                <a:effectLst/>
                <a:latin typeface="Calibri"/>
                <a:ea typeface="Calibri" panose="020F0502020204030204" pitchFamily="34" charset="0"/>
                <a:cs typeface="Calibri"/>
              </a:rPr>
              <a:t> the need to protect them. Its also important to remember that gender equality means we appreciate all people including great boys and men. Equality means educating people to value and protect each and to do so without putting someone else down.</a:t>
            </a:r>
          </a:p>
        </p:txBody>
      </p:sp>
      <p:sp>
        <p:nvSpPr>
          <p:cNvPr id="4" name="Slide Number Placeholder 3"/>
          <p:cNvSpPr>
            <a:spLocks noGrp="1"/>
          </p:cNvSpPr>
          <p:nvPr>
            <p:ph type="sldNum" sz="quarter" idx="5"/>
          </p:nvPr>
        </p:nvSpPr>
        <p:spPr/>
        <p:txBody>
          <a:bodyPr/>
          <a:lstStyle/>
          <a:p>
            <a:fld id="{6FAE18E2-0062-4087-BD00-F73AB963BE9B}" type="slidenum">
              <a:rPr lang="en-US" smtClean="0"/>
              <a:t>32</a:t>
            </a:fld>
            <a:endParaRPr lang="en-US"/>
          </a:p>
        </p:txBody>
      </p:sp>
    </p:spTree>
    <p:extLst>
      <p:ext uri="{BB962C8B-B14F-4D97-AF65-F5344CB8AC3E}">
        <p14:creationId xmlns:p14="http://schemas.microsoft.com/office/powerpoint/2010/main" val="3112593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3/Part 4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r>
              <a:rPr lang="en-GB" sz="1000" i="0">
                <a:effectLst/>
                <a:latin typeface="Avenir Next Demi Bold" panose="020B0703020202020204"/>
                <a:ea typeface="Calibri" panose="020F0502020204030204" pitchFamily="34" charset="0"/>
              </a:rPr>
              <a:t>To play the video, click on the “Meet the Changemakers” image </a:t>
            </a:r>
            <a:r>
              <a:rPr lang="en-GB" sz="1000">
                <a:latin typeface="Segoe UI"/>
                <a:cs typeface="Segoe UI"/>
              </a:rPr>
              <a:t>(also available: </a:t>
            </a:r>
            <a:r>
              <a:rPr lang="en-GB" sz="1000" b="1">
                <a:latin typeface="Segoe UI"/>
                <a:cs typeface="Segoe UI"/>
              </a:rPr>
              <a:t>INSERT </a:t>
            </a:r>
            <a:r>
              <a:rPr lang="en-GB" sz="1000" b="1" err="1">
                <a:latin typeface="Segoe UI"/>
                <a:cs typeface="Segoe UI"/>
              </a:rPr>
              <a:t>youtube</a:t>
            </a:r>
            <a:r>
              <a:rPr lang="en-GB" sz="1000" b="1">
                <a:latin typeface="Segoe UI"/>
                <a:cs typeface="Segoe UI"/>
              </a:rPr>
              <a:t> link/hyperlink for English version of the video followed by </a:t>
            </a:r>
            <a:r>
              <a:rPr lang="en-GB" sz="1000">
                <a:latin typeface="Segoe UI"/>
                <a:cs typeface="Segoe UI"/>
              </a:rPr>
              <a:t>(English language version); </a:t>
            </a:r>
            <a:r>
              <a:rPr lang="en-GB" sz="1000" b="1">
                <a:latin typeface="Segoe UI"/>
                <a:cs typeface="Segoe UI"/>
              </a:rPr>
              <a:t>INSERT </a:t>
            </a:r>
            <a:r>
              <a:rPr lang="en-GB" sz="1000" b="1" err="1">
                <a:latin typeface="Segoe UI"/>
                <a:cs typeface="Segoe UI"/>
              </a:rPr>
              <a:t>youtube</a:t>
            </a:r>
            <a:r>
              <a:rPr lang="en-GB" sz="1000" b="1">
                <a:latin typeface="Segoe UI"/>
                <a:cs typeface="Segoe UI"/>
              </a:rPr>
              <a:t> link/hyperlink for the bilingual version of the video followed by </a:t>
            </a:r>
            <a:r>
              <a:rPr lang="en-GB" sz="1000">
                <a:latin typeface="Segoe UI"/>
                <a:cs typeface="Segoe UI"/>
              </a:rPr>
              <a:t>(bilingual version – start and finish ‘as </a:t>
            </a:r>
            <a:r>
              <a:rPr lang="en-GB" sz="1000" err="1">
                <a:latin typeface="Segoe UI"/>
                <a:cs typeface="Segoe UI"/>
              </a:rPr>
              <a:t>Gaeilge</a:t>
            </a:r>
            <a:r>
              <a:rPr lang="en-GB" sz="1000">
                <a:latin typeface="Segoe UI"/>
                <a:cs typeface="Segoe UI"/>
              </a:rPr>
              <a:t>’, clips with Changemakers in English)</a:t>
            </a:r>
            <a:r>
              <a:rPr lang="en-GB" sz="1000">
                <a:effectLst/>
                <a:latin typeface="Avenir Next Demi Bold" panose="020B0703020202020204"/>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effectLst/>
                <a:latin typeface="Avenir Next Demi Bold" panose="020B0703020202020204"/>
                <a:ea typeface="Calibri" panose="020F0502020204030204" pitchFamily="34" charset="0"/>
              </a:rPr>
              <a:t>Depending on your class, you might decide to play the video a second time.</a:t>
            </a:r>
            <a:endParaRPr lang="en-IE" sz="1000" b="1">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33</a:t>
            </a:fld>
            <a:endParaRPr lang="en-US"/>
          </a:p>
        </p:txBody>
      </p:sp>
    </p:spTree>
    <p:extLst>
      <p:ext uri="{BB962C8B-B14F-4D97-AF65-F5344CB8AC3E}">
        <p14:creationId xmlns:p14="http://schemas.microsoft.com/office/powerpoint/2010/main" val="233498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b="1" u="sng">
                <a:latin typeface="Avenir Next Demi Bold" panose="020B0703020202020204"/>
              </a:rPr>
              <a:t>Notes for teachers</a:t>
            </a:r>
          </a:p>
          <a:p>
            <a:endParaRPr lang="en-IE" b="1">
              <a:latin typeface="Avenir Next Demi Bold" panose="020B0703020202020204"/>
            </a:endParaRPr>
          </a:p>
          <a:p>
            <a:r>
              <a:rPr lang="en-IE" b="1">
                <a:latin typeface="Avenir Next Demi Bold" panose="020B0703020202020204"/>
              </a:rPr>
              <a:t>Changemaker Unit 1</a:t>
            </a:r>
            <a:r>
              <a:rPr lang="en-IE" b="1" baseline="30000">
                <a:latin typeface="Avenir Next Demi Bold" panose="020B0703020202020204"/>
              </a:rPr>
              <a:t>st</a:t>
            </a:r>
            <a:r>
              <a:rPr lang="en-IE" b="1">
                <a:latin typeface="Avenir Next Demi Bold" panose="020B0703020202020204"/>
              </a:rPr>
              <a:t>-2</a:t>
            </a:r>
            <a:r>
              <a:rPr lang="en-IE" b="1" baseline="30000">
                <a:latin typeface="Avenir Next Demi Bold" panose="020B0703020202020204"/>
              </a:rPr>
              <a:t>nd</a:t>
            </a:r>
            <a:r>
              <a:rPr lang="en-IE" b="1">
                <a:latin typeface="Avenir Next Demi Bold" panose="020B0703020202020204"/>
              </a:rPr>
              <a:t> class: Lesson 3/Part 5 </a:t>
            </a:r>
            <a:r>
              <a:rPr lang="en-IE">
                <a:latin typeface="Avenir Next Demi Bold" panose="020B0703020202020204"/>
              </a:rPr>
              <a:t>(</a:t>
            </a:r>
            <a:r>
              <a:rPr lang="en-IE" b="0" i="1">
                <a:latin typeface="Avenir Next Demi Bold" panose="020B0703020202020204"/>
              </a:rPr>
              <a:t>No animation</a:t>
            </a:r>
            <a:r>
              <a:rPr lang="en-IE" b="0">
                <a:latin typeface="Avenir Next Demi Bold" panose="020B0703020202020204"/>
              </a:rPr>
              <a:t>)</a:t>
            </a:r>
            <a:endParaRPr lang="en-IE" b="0" i="1">
              <a:latin typeface="Avenir Next Demi Bold" panose="020B0703020202020204"/>
            </a:endParaRPr>
          </a:p>
          <a:p>
            <a:endParaRPr lang="en-IE" b="0" i="1">
              <a:latin typeface="Avenir Next Demi Bold" panose="020B0703020202020204"/>
            </a:endParaRPr>
          </a:p>
          <a:p>
            <a:pPr>
              <a:lnSpc>
                <a:spcPct val="107000"/>
              </a:lnSpc>
              <a:spcAft>
                <a:spcPts val="800"/>
              </a:spcAft>
            </a:pPr>
            <a:r>
              <a:rPr lang="en-GB">
                <a:effectLst/>
                <a:latin typeface="Avenir Next Demi Bold" panose="020B0703020202020204"/>
                <a:ea typeface="Calibri" panose="020F0502020204030204" pitchFamily="34" charset="0"/>
                <a:cs typeface="Times New Roman" panose="02020603050405020304" pitchFamily="18" charset="0"/>
              </a:rPr>
              <a:t>Question 1 prompt – Is there anything we could do as a class that might help achieve the Global Goals?  </a:t>
            </a:r>
          </a:p>
          <a:p>
            <a:pPr>
              <a:lnSpc>
                <a:spcPct val="107000"/>
              </a:lnSpc>
              <a:spcAft>
                <a:spcPts val="800"/>
              </a:spcAft>
            </a:pPr>
            <a:r>
              <a:rPr lang="en-GB">
                <a:effectLst/>
                <a:latin typeface="Avenir Next Demi Bold" panose="020B0703020202020204"/>
                <a:ea typeface="Calibri" panose="020F0502020204030204" pitchFamily="34" charset="0"/>
                <a:cs typeface="Times New Roman" panose="02020603050405020304" pitchFamily="18" charset="0"/>
              </a:rPr>
              <a:t>Question 2 prompt - Explain that they can choose the Goal they find most interesting as a class and take action on that Goal.  Depending on your class, you might like to remind them what each Goal is about (see child-friendly explanations in the notes on Slide 21); or focus on specific Goals that might be easier to grasp for their age/stage, e.g. Goals 1 to 7 and Goals 13, 14 and 16. </a:t>
            </a:r>
            <a:endParaRPr lang="en-IE">
              <a:effectLst/>
              <a:latin typeface="Avenir Next Demi Bold" panose="020B0703020202020204"/>
              <a:ea typeface="Calibri" panose="020F0502020204030204" pitchFamily="34" charset="0"/>
              <a:cs typeface="Times New Roman" panose="02020603050405020304" pitchFamily="18" charset="0"/>
            </a:endParaRPr>
          </a:p>
          <a:p>
            <a:pPr>
              <a:spcAft>
                <a:spcPts val="800"/>
              </a:spcAft>
            </a:pPr>
            <a:r>
              <a:rPr lang="en-GB">
                <a:effectLst/>
                <a:latin typeface="Avenir Next Demi Bold" panose="020B0703020202020204"/>
                <a:ea typeface="Calibri" panose="020F0502020204030204" pitchFamily="34" charset="0"/>
                <a:cs typeface="Times New Roman" panose="02020603050405020304" pitchFamily="18" charset="0"/>
              </a:rPr>
              <a:t>Question 3 prompt – Explain that the class could focus on telling other people about the Global Goals, so that more people know and get involved in making them happen.  Another thing they could do is tell people about Solidarity and how important it is</a:t>
            </a:r>
            <a:r>
              <a:rPr lang="en-IE">
                <a:effectLst/>
                <a:latin typeface="Avenir Next Demi Bold" panose="020B0703020202020204"/>
                <a:ea typeface="Calibri" panose="020F0502020204030204" pitchFamily="34" charset="0"/>
                <a:cs typeface="Times New Roman" panose="02020603050405020304" pitchFamily="18" charset="0"/>
              </a:rPr>
              <a:t> to stand with those who are in need of our help or support.</a:t>
            </a:r>
          </a:p>
          <a:p>
            <a:pPr>
              <a:spcAft>
                <a:spcPts val="800"/>
              </a:spcAft>
            </a:pPr>
            <a:r>
              <a:rPr lang="en-IE">
                <a:effectLst/>
                <a:latin typeface="Avenir Next Demi Bold" panose="020B0703020202020204"/>
                <a:ea typeface="Calibri" panose="020F0502020204030204" pitchFamily="34" charset="0"/>
                <a:cs typeface="Times New Roman" panose="02020603050405020304" pitchFamily="18" charset="0"/>
              </a:rPr>
              <a:t>Depending on your class, you might like to prompt their thinking with the action ideas on the next slide.</a:t>
            </a:r>
          </a:p>
        </p:txBody>
      </p:sp>
      <p:sp>
        <p:nvSpPr>
          <p:cNvPr id="4" name="Slide Number Placeholder 3"/>
          <p:cNvSpPr>
            <a:spLocks noGrp="1"/>
          </p:cNvSpPr>
          <p:nvPr>
            <p:ph type="sldNum" sz="quarter" idx="5"/>
          </p:nvPr>
        </p:nvSpPr>
        <p:spPr/>
        <p:txBody>
          <a:bodyPr/>
          <a:lstStyle/>
          <a:p>
            <a:fld id="{6FAE18E2-0062-4087-BD00-F73AB963BE9B}" type="slidenum">
              <a:rPr lang="en-US" smtClean="0"/>
              <a:t>34</a:t>
            </a:fld>
            <a:endParaRPr lang="en-US"/>
          </a:p>
        </p:txBody>
      </p:sp>
    </p:spTree>
    <p:extLst>
      <p:ext uri="{BB962C8B-B14F-4D97-AF65-F5344CB8AC3E}">
        <p14:creationId xmlns:p14="http://schemas.microsoft.com/office/powerpoint/2010/main" val="353820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b="1" u="sng">
                <a:latin typeface="Avenir Next Demi Bold" panose="020B0703020202020204"/>
              </a:rPr>
              <a:t>Notes for teachers</a:t>
            </a:r>
          </a:p>
          <a:p>
            <a:endParaRPr lang="en-IE" b="1">
              <a:latin typeface="Avenir Next Demi Bold" panose="020B0703020202020204"/>
            </a:endParaRPr>
          </a:p>
          <a:p>
            <a:r>
              <a:rPr lang="en-IE" b="1">
                <a:latin typeface="Avenir Next Demi Bold" panose="020B0703020202020204"/>
              </a:rPr>
              <a:t>Changemaker Unit 1</a:t>
            </a:r>
            <a:r>
              <a:rPr lang="en-IE" b="1" baseline="30000">
                <a:latin typeface="Avenir Next Demi Bold" panose="020B0703020202020204"/>
              </a:rPr>
              <a:t>st</a:t>
            </a:r>
            <a:r>
              <a:rPr lang="en-IE" b="1">
                <a:latin typeface="Avenir Next Demi Bold" panose="020B0703020202020204"/>
              </a:rPr>
              <a:t>-2</a:t>
            </a:r>
            <a:r>
              <a:rPr lang="en-IE" b="1" baseline="30000">
                <a:latin typeface="Avenir Next Demi Bold" panose="020B0703020202020204"/>
              </a:rPr>
              <a:t>nd</a:t>
            </a:r>
            <a:r>
              <a:rPr lang="en-IE" b="1">
                <a:latin typeface="Avenir Next Demi Bold" panose="020B0703020202020204"/>
              </a:rPr>
              <a:t> class: Lesson 3/Part 6 </a:t>
            </a:r>
            <a:r>
              <a:rPr lang="en-IE">
                <a:latin typeface="Avenir Next Demi Bold" panose="020B0703020202020204"/>
              </a:rPr>
              <a:t>(</a:t>
            </a:r>
            <a:r>
              <a:rPr lang="en-IE" b="0" i="1">
                <a:latin typeface="Avenir Next Demi Bold" panose="020B0703020202020204"/>
              </a:rPr>
              <a:t>No animation</a:t>
            </a:r>
            <a:r>
              <a:rPr lang="en-IE" b="0">
                <a:latin typeface="Avenir Next Demi Bold" panose="020B0703020202020204"/>
              </a:rPr>
              <a:t>)</a:t>
            </a:r>
            <a:endParaRPr lang="en-IE" b="0" i="1">
              <a:latin typeface="Avenir Next Demi Bold" panose="020B0703020202020204"/>
            </a:endParaRPr>
          </a:p>
          <a:p>
            <a:endParaRPr lang="en-IE" i="0">
              <a:latin typeface="Avenir Next Demi Bold" panose="020B0703020202020204"/>
            </a:endParaRPr>
          </a:p>
          <a:p>
            <a:r>
              <a:rPr lang="en-IE" i="0">
                <a:latin typeface="Avenir Next Demi Bold" panose="020B0703020202020204"/>
              </a:rPr>
              <a:t>Remind the class that GOAL Changemakers is a programme that is run by an organization or charity called GOAL.  GOAL is working to help achieve the Global Goals and make sure that people in poor countries have food, clean water, medicine and schools.  GOAL wants to support us to work for the Global Goals, in solidarity with people who are in need.  </a:t>
            </a:r>
          </a:p>
          <a:p>
            <a:r>
              <a:rPr lang="en-IE" i="0">
                <a:latin typeface="Avenir Next Demi Bold" panose="020B0703020202020204"/>
              </a:rPr>
              <a:t>Here are some ideas for actions that we can take as GOAL Changemakers.  </a:t>
            </a:r>
          </a:p>
          <a:p>
            <a:endParaRPr lang="en-IE" i="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35</a:t>
            </a:fld>
            <a:endParaRPr lang="en-US"/>
          </a:p>
        </p:txBody>
      </p:sp>
    </p:spTree>
    <p:extLst>
      <p:ext uri="{BB962C8B-B14F-4D97-AF65-F5344CB8AC3E}">
        <p14:creationId xmlns:p14="http://schemas.microsoft.com/office/powerpoint/2010/main" val="1148905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b="1" u="sng">
                <a:latin typeface="Avenir Next Demi Bold" panose="020B0703020202020204"/>
              </a:rPr>
              <a:t>Notes for teachers</a:t>
            </a:r>
          </a:p>
          <a:p>
            <a:endParaRPr lang="en-IE" b="1">
              <a:latin typeface="Avenir Next Demi Bold" panose="020B0703020202020204"/>
            </a:endParaRPr>
          </a:p>
          <a:p>
            <a:r>
              <a:rPr lang="en-IE" b="1">
                <a:latin typeface="Avenir Next Demi Bold" panose="020B0703020202020204"/>
              </a:rPr>
              <a:t>Changemaker Unit 1</a:t>
            </a:r>
            <a:r>
              <a:rPr lang="en-IE" b="1" baseline="30000">
                <a:latin typeface="Avenir Next Demi Bold" panose="020B0703020202020204"/>
              </a:rPr>
              <a:t>st</a:t>
            </a:r>
            <a:r>
              <a:rPr lang="en-IE" b="1">
                <a:latin typeface="Avenir Next Demi Bold" panose="020B0703020202020204"/>
              </a:rPr>
              <a:t>-2</a:t>
            </a:r>
            <a:r>
              <a:rPr lang="en-IE" b="1" baseline="30000">
                <a:latin typeface="Avenir Next Demi Bold" panose="020B0703020202020204"/>
              </a:rPr>
              <a:t>nd</a:t>
            </a:r>
            <a:r>
              <a:rPr lang="en-IE" b="1">
                <a:latin typeface="Avenir Next Demi Bold" panose="020B0703020202020204"/>
              </a:rPr>
              <a:t> class: Lesson 3/Part 6 </a:t>
            </a:r>
            <a:r>
              <a:rPr lang="en-IE">
                <a:latin typeface="Avenir Next Demi Bold" panose="020B0703020202020204"/>
              </a:rPr>
              <a:t>(</a:t>
            </a:r>
            <a:r>
              <a:rPr lang="en-IE" b="0" i="1">
                <a:latin typeface="Avenir Next Demi Bold" panose="020B0703020202020204"/>
              </a:rPr>
              <a:t>1 animation at *</a:t>
            </a:r>
            <a:r>
              <a:rPr lang="en-IE" b="0">
                <a:latin typeface="Avenir Next Demi Bold" panose="020B0703020202020204"/>
              </a:rPr>
              <a:t>)</a:t>
            </a:r>
          </a:p>
          <a:p>
            <a:endParaRPr lang="en-IE" b="0" i="1">
              <a:latin typeface="Avenir Next Demi Bold" panose="020B0703020202020204"/>
            </a:endParaRPr>
          </a:p>
          <a:p>
            <a:r>
              <a:rPr lang="en-IE" i="0">
                <a:latin typeface="Avenir Next Demi Bold" panose="020B0703020202020204"/>
              </a:rPr>
              <a:t>Follow the steps outlined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i="0">
                <a:latin typeface="Avenir Next Demi Bold" panose="020B0703020202020204"/>
              </a:rPr>
              <a:t>Depending on your class, you might want to take the first turn and demonstrate how to do the ‘Whoosh’ and the throwing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i="1">
                <a:latin typeface="Avenir Next Demi Bold" panose="020B0703020202020204"/>
              </a:rPr>
              <a:t>* Animate in ‘well done Changemakers’ and image of boy jumping</a:t>
            </a:r>
          </a:p>
          <a:p>
            <a:pPr marL="0" indent="0">
              <a:buFont typeface="Arial" panose="020B0604020202020204" pitchFamily="34" charset="0"/>
              <a:buNone/>
            </a:pPr>
            <a:endParaRPr lang="en-IE" i="1">
              <a:latin typeface="Avenir Next Demi Bold" panose="020B0703020202020204"/>
            </a:endParaRPr>
          </a:p>
          <a:p>
            <a:r>
              <a:rPr lang="en-GB" b="1" i="1">
                <a:solidFill>
                  <a:srgbClr val="000000"/>
                </a:solidFill>
                <a:effectLst/>
                <a:latin typeface="Avenir Next Demi Bold" panose="020B0703020202020204"/>
                <a:ea typeface="Arial" panose="020B0604020202020204" pitchFamily="34" charset="0"/>
              </a:rPr>
              <a:t>Adaptation note: </a:t>
            </a:r>
            <a:r>
              <a:rPr lang="en-GB" i="0">
                <a:solidFill>
                  <a:srgbClr val="000000"/>
                </a:solidFill>
                <a:effectLst/>
                <a:latin typeface="Avenir Next Demi Bold" panose="020B0703020202020204"/>
                <a:ea typeface="Arial" panose="020B0604020202020204" pitchFamily="34" charset="0"/>
              </a:rPr>
              <a:t>In the context of an online learning lesson with Zoom or similar, you could ask each person to say the name of the person they are giving the next turn to, before doing the ‘Whoosh’ and throwing action.</a:t>
            </a:r>
            <a:endParaRPr lang="en-IE" i="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36</a:t>
            </a:fld>
            <a:endParaRPr lang="en-US"/>
          </a:p>
        </p:txBody>
      </p:sp>
    </p:spTree>
    <p:extLst>
      <p:ext uri="{BB962C8B-B14F-4D97-AF65-F5344CB8AC3E}">
        <p14:creationId xmlns:p14="http://schemas.microsoft.com/office/powerpoint/2010/main" val="205557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IE" sz="1200" b="1" u="sng" dirty="0">
                <a:latin typeface="Avenir Next Demi Bold" panose="020B0703020202020204"/>
              </a:rPr>
              <a:t>Notes for teachers</a:t>
            </a:r>
          </a:p>
          <a:p>
            <a:endParaRPr lang="en-IE" sz="1200" b="1" dirty="0">
              <a:latin typeface="Avenir Next Demi Bold" panose="020B0703020202020204"/>
            </a:endParaRPr>
          </a:p>
          <a:p>
            <a:pPr>
              <a:defRPr/>
            </a:pPr>
            <a:r>
              <a:rPr lang="en-IE" sz="1200" b="0" i="1" dirty="0">
                <a:latin typeface="Avenir Next Demi Bold" panose="020B0703020202020204"/>
              </a:rPr>
              <a:t>As you and your class engage with the Changemaker lessons and/or undertake Changemaker related actions, we would love to hear how you are getting on.</a:t>
            </a:r>
            <a:r>
              <a:rPr lang="en-IE" i="1" dirty="0">
                <a:latin typeface="Avenir Next Demi Bold" panose="020B0703020202020204"/>
              </a:rPr>
              <a:t> </a:t>
            </a:r>
            <a:r>
              <a:rPr lang="en-IE" sz="1200" b="0" i="1" dirty="0">
                <a:latin typeface="Avenir Next Demi Bold" panose="020B0703020202020204"/>
              </a:rPr>
              <a:t> Tweet us your thoughts, pupils comments etc</a:t>
            </a:r>
            <a:r>
              <a:rPr lang="en-IE" i="1" dirty="0">
                <a:latin typeface="Avenir Next Demi Bold" panose="020B0703020202020204"/>
              </a:rPr>
              <a:t>. to </a:t>
            </a:r>
            <a:r>
              <a:rPr lang="en-IE" sz="1200" b="1" i="1" dirty="0">
                <a:latin typeface="Avenir Next Demi Bold" panose="020B0703020202020204"/>
              </a:rPr>
              <a:t>@GoalNextGen </a:t>
            </a:r>
            <a:r>
              <a:rPr lang="en-IE" sz="1200" b="0" i="1" dirty="0">
                <a:latin typeface="Avenir Next Demi Bold" panose="020B0703020202020204"/>
              </a:rPr>
              <a:t>using the hashtag </a:t>
            </a:r>
            <a:r>
              <a:rPr lang="en-IE" sz="1200" b="1" i="1" dirty="0">
                <a:latin typeface="Avenir Next Demi Bold" panose="020B0703020202020204"/>
              </a:rPr>
              <a:t>#GOALchangemakers</a:t>
            </a:r>
            <a:r>
              <a:rPr lang="en-IE" sz="1200" b="0" i="1" dirty="0">
                <a:latin typeface="Avenir Next Demi Bold" panose="020B0703020202020204"/>
              </a:rPr>
              <a:t>.</a:t>
            </a:r>
            <a:r>
              <a:rPr lang="en-IE" i="1" dirty="0">
                <a:latin typeface="Avenir Next Demi Bold" panose="020B0703020202020204"/>
              </a:rPr>
              <a:t> </a:t>
            </a:r>
            <a:endParaRPr lang="en-I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1" dirty="0">
                <a:latin typeface="Avenir Next Demi Bold" panose="020B0703020202020204"/>
              </a:rPr>
              <a:t>If you need additional support or have questions relating to the programme, phone or email Jessica Sargeant on 0863542491 or jsargeant@goal.ie, and one of our Changemakers team members will get back to you as soon as possible.</a:t>
            </a:r>
          </a:p>
          <a:p>
            <a:endParaRPr lang="en-I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1" dirty="0">
                <a:latin typeface="Avenir Next Demi Bold" panose="020B0703020202020204"/>
              </a:rPr>
              <a:t>W</a:t>
            </a:r>
            <a:r>
              <a:rPr lang="en-IE" sz="1200" i="1" dirty="0">
                <a:latin typeface="Avenir Next Demi Bold" panose="020B0703020202020204"/>
              </a:rPr>
              <a:t>e want to celebrate your participation in the Changemakers programme, regardless of how small or big that participation is.  If you would like to receive </a:t>
            </a:r>
            <a:r>
              <a:rPr lang="en-IE" sz="1200" b="0" i="1" dirty="0">
                <a:latin typeface="Avenir Next Demi Bold" panose="020B0703020202020204"/>
              </a:rPr>
              <a:t>a Changemakers certificate of recognition and a large map of the world for classroom display, all you have to do is take a few minutes to fill out our simple submission form, available via this link and in the above slide: </a:t>
            </a:r>
            <a:r>
              <a:rPr lang="en-GB" dirty="0">
                <a:hlinkClick r:id="rId3"/>
              </a:rPr>
              <a:t>https://forms.office.com/Pages/ResponsePage.aspx?id=eyyiaeokR0aD1EiqjbjOd_QIHIdzOSZPsrCMcGlMmkFUNTJVUTlVUlhWUTM2QVdNNFpUQ04zWjFVTy4u</a:t>
            </a:r>
            <a:endParaRPr lang="en-IE" sz="1200" b="1" dirty="0">
              <a:solidFill>
                <a:schemeClr val="accent6">
                  <a:lumMod val="50000"/>
                </a:schemeClr>
              </a:solidFill>
              <a:latin typeface="Avenir Next Demi Bold"/>
            </a:endParaRPr>
          </a:p>
          <a:p>
            <a:endParaRPr lang="en-IE" sz="1200" b="0" i="1" dirty="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37</a:t>
            </a:fld>
            <a:endParaRPr lang="en-US"/>
          </a:p>
        </p:txBody>
      </p:sp>
    </p:spTree>
    <p:extLst>
      <p:ext uri="{BB962C8B-B14F-4D97-AF65-F5344CB8AC3E}">
        <p14:creationId xmlns:p14="http://schemas.microsoft.com/office/powerpoint/2010/main" val="282109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Curriculum links &amp; unit learning intentions (title slide)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4</a:t>
            </a:fld>
            <a:endParaRPr lang="en-US"/>
          </a:p>
        </p:txBody>
      </p:sp>
    </p:spTree>
    <p:extLst>
      <p:ext uri="{BB962C8B-B14F-4D97-AF65-F5344CB8AC3E}">
        <p14:creationId xmlns:p14="http://schemas.microsoft.com/office/powerpoint/2010/main" val="392855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Curriculum links slide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5</a:t>
            </a:fld>
            <a:endParaRPr lang="en-US"/>
          </a:p>
        </p:txBody>
      </p:sp>
    </p:spTree>
    <p:extLst>
      <p:ext uri="{BB962C8B-B14F-4D97-AF65-F5344CB8AC3E}">
        <p14:creationId xmlns:p14="http://schemas.microsoft.com/office/powerpoint/2010/main" val="222006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Learning intentions for the 3 lessons in the unit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a:latin typeface="Avenir Next Demi Bold" panose="020B0703020202020204"/>
              </a:rPr>
              <a:t>Depending on your class, you might like to share the unit learning intentions before starting the first lesson.  If this is the case, you could ask for volunteers to read the learning intentions on the slide aloud, c</a:t>
            </a:r>
            <a:r>
              <a:rPr lang="en-IE" b="0" i="0">
                <a:latin typeface="Avenir Next Demi Bold" panose="020B0703020202020204"/>
              </a:rPr>
              <a:t>larifying/adapting language as required.</a:t>
            </a:r>
            <a:endParaRPr lang="en-IE" b="0">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6</a:t>
            </a:fld>
            <a:endParaRPr lang="en-US"/>
          </a:p>
        </p:txBody>
      </p:sp>
    </p:spTree>
    <p:extLst>
      <p:ext uri="{BB962C8B-B14F-4D97-AF65-F5344CB8AC3E}">
        <p14:creationId xmlns:p14="http://schemas.microsoft.com/office/powerpoint/2010/main" val="282134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Lessons 1-3 (title slide)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7</a:t>
            </a:fld>
            <a:endParaRPr lang="en-US"/>
          </a:p>
        </p:txBody>
      </p:sp>
    </p:spTree>
    <p:extLst>
      <p:ext uri="{BB962C8B-B14F-4D97-AF65-F5344CB8AC3E}">
        <p14:creationId xmlns:p14="http://schemas.microsoft.com/office/powerpoint/2010/main" val="15396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Lessons 1 (title slide with learning intentions and note re materials) </a:t>
            </a:r>
            <a:r>
              <a:rPr lang="en-IE" sz="1000">
                <a:latin typeface="Avenir Next Demi Bold" panose="020B0703020202020204"/>
              </a:rPr>
              <a:t>(</a:t>
            </a:r>
            <a:r>
              <a:rPr lang="en-IE" sz="1000" b="0" i="1">
                <a:latin typeface="Avenir Next Demi Bold" panose="020B0703020202020204"/>
              </a:rPr>
              <a:t>No animation</a:t>
            </a:r>
            <a:r>
              <a:rPr lang="en-IE" sz="1000" b="0">
                <a:latin typeface="Avenir Next Demi Bold" panose="020B0703020202020204"/>
              </a:rPr>
              <a:t>)</a:t>
            </a:r>
          </a:p>
          <a:p>
            <a:endParaRPr lang="en-IE" sz="1000" b="0" i="1">
              <a:latin typeface="Avenir Next Demi Bold" panose="020B0703020202020204"/>
            </a:endParaRPr>
          </a:p>
          <a:p>
            <a:r>
              <a:rPr lang="en-IE" sz="1000" b="0" i="0" u="sng">
                <a:latin typeface="Avenir Next Demi Bold" panose="020B0703020202020204"/>
              </a:rPr>
              <a:t>NB</a:t>
            </a:r>
            <a:r>
              <a:rPr lang="en-IE" sz="1000" b="0" i="0">
                <a:latin typeface="Avenir Next Demi Bold" panose="020B0703020202020204"/>
              </a:rPr>
              <a:t>:</a:t>
            </a:r>
            <a:r>
              <a:rPr lang="en-IE" sz="1000">
                <a:latin typeface="Avenir Next Demi Bold" panose="020B0703020202020204"/>
              </a:rPr>
              <a:t> </a:t>
            </a:r>
            <a:r>
              <a:rPr lang="en-IE" sz="1000" b="0" i="0">
                <a:latin typeface="Avenir Next Demi Bold" panose="020B0703020202020204"/>
              </a:rPr>
              <a:t> In advance of delivering this lesson, you will need to print and cut one Changemaker ID card for each pupil in your class (see Slide 15).</a:t>
            </a:r>
            <a:r>
              <a:rPr lang="en-IE" sz="1000">
                <a:latin typeface="Avenir Next Demi Bold" panose="020B0703020202020204"/>
              </a:rPr>
              <a:t>  </a:t>
            </a:r>
            <a:r>
              <a:rPr lang="en-IE" sz="1000" b="0" i="0">
                <a:latin typeface="Avenir Next Demi Bold" panose="020B0703020202020204"/>
              </a:rPr>
              <a:t> This is the only lesson where advance preparation of materials is needed.</a:t>
            </a:r>
          </a:p>
          <a:p>
            <a:endParaRPr lang="en-IE" sz="1000" b="0" i="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a:latin typeface="Avenir Next Demi Bold" panose="020B0703020202020204"/>
              </a:rPr>
              <a:t>Depending on your class, you might like to share the learning intentions for Lesson 3 with pupils before starting, </a:t>
            </a:r>
            <a:r>
              <a:rPr lang="en-IE" sz="1000" b="0">
                <a:latin typeface="Avenir Next Demi Bold" panose="020B0703020202020204"/>
              </a:rPr>
              <a:t>c</a:t>
            </a:r>
            <a:r>
              <a:rPr lang="en-IE" sz="1000" b="0" i="0">
                <a:latin typeface="Avenir Next Demi Bold" panose="020B0703020202020204"/>
              </a:rPr>
              <a:t>larifying/adapting language as required.</a:t>
            </a:r>
            <a:endParaRPr lang="en-IE" sz="1000">
              <a:latin typeface="Avenir Next Demi Bold" panose="020B0703020202020204"/>
            </a:endParaRPr>
          </a:p>
          <a:p>
            <a:endParaRPr lang="en-IE" sz="1000" b="0" i="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8</a:t>
            </a:fld>
            <a:endParaRPr lang="en-US"/>
          </a:p>
        </p:txBody>
      </p:sp>
    </p:spTree>
    <p:extLst>
      <p:ext uri="{BB962C8B-B14F-4D97-AF65-F5344CB8AC3E}">
        <p14:creationId xmlns:p14="http://schemas.microsoft.com/office/powerpoint/2010/main" val="283179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IE" sz="1000" b="1" u="sng">
                <a:latin typeface="Avenir Next Demi Bold" panose="020B0703020202020204"/>
              </a:rPr>
              <a:t>Notes for teachers</a:t>
            </a:r>
          </a:p>
          <a:p>
            <a:endParaRPr lang="en-IE" sz="1000" b="1">
              <a:latin typeface="Avenir Next Demi Bold" panose="020B0703020202020204"/>
            </a:endParaRPr>
          </a:p>
          <a:p>
            <a:r>
              <a:rPr lang="en-IE" sz="1000" b="1">
                <a:latin typeface="Avenir Next Demi Bold" panose="020B0703020202020204"/>
              </a:rPr>
              <a:t>Changemaker Unit 1</a:t>
            </a:r>
            <a:r>
              <a:rPr lang="en-IE" sz="1000" b="1" baseline="30000">
                <a:latin typeface="Avenir Next Demi Bold" panose="020B0703020202020204"/>
              </a:rPr>
              <a:t>st</a:t>
            </a:r>
            <a:r>
              <a:rPr lang="en-IE" sz="1000" b="1">
                <a:latin typeface="Avenir Next Demi Bold" panose="020B0703020202020204"/>
              </a:rPr>
              <a:t>-2</a:t>
            </a:r>
            <a:r>
              <a:rPr lang="en-IE" sz="1000" b="1" baseline="30000">
                <a:latin typeface="Avenir Next Demi Bold" panose="020B0703020202020204"/>
              </a:rPr>
              <a:t>nd</a:t>
            </a:r>
            <a:r>
              <a:rPr lang="en-IE" sz="1000" b="1">
                <a:latin typeface="Avenir Next Demi Bold" panose="020B0703020202020204"/>
              </a:rPr>
              <a:t> class: Lesson 1/Part 1 </a:t>
            </a:r>
            <a:r>
              <a:rPr lang="en-IE" sz="1000">
                <a:latin typeface="Avenir Next Demi Bold" panose="020B0703020202020204"/>
              </a:rPr>
              <a:t>(</a:t>
            </a:r>
            <a:r>
              <a:rPr lang="en-IE" sz="1000" i="1">
                <a:latin typeface="Avenir Next Demi Bold" panose="020B0703020202020204"/>
              </a:rPr>
              <a:t>6 animations at * – questions animate in one by one</a:t>
            </a:r>
            <a:r>
              <a:rPr lang="en-IE" sz="1000">
                <a:latin typeface="Avenir Next Demi Bold" panose="020B0703020202020204"/>
              </a:rPr>
              <a:t>)</a:t>
            </a:r>
          </a:p>
          <a:p>
            <a:endParaRPr lang="en-IE" sz="1000" i="1">
              <a:latin typeface="Avenir Next Demi Bold" panose="020B0703020202020204"/>
            </a:endParaRPr>
          </a:p>
          <a:p>
            <a:r>
              <a:rPr lang="en-IE" sz="1000" i="1">
                <a:latin typeface="Avenir Next Demi Bold" panose="020B0703020202020204"/>
              </a:rPr>
              <a:t>* Animate in six questions, one by one</a:t>
            </a:r>
          </a:p>
          <a:p>
            <a:r>
              <a:rPr lang="en-IE" sz="1000">
                <a:latin typeface="Avenir Next Demi Bold" panose="020B0703020202020204"/>
              </a:rPr>
              <a:t>Read these questions aloud, clarifying/adapting language when necessary.</a:t>
            </a:r>
          </a:p>
          <a:p>
            <a:r>
              <a:rPr lang="en-IE" sz="1000">
                <a:latin typeface="Avenir Next Demi Bold" panose="020B0703020202020204"/>
              </a:rPr>
              <a:t>Encourage as many different children as possible to respond.</a:t>
            </a:r>
          </a:p>
          <a:p>
            <a:r>
              <a:rPr lang="en-IE" sz="1000">
                <a:latin typeface="Avenir Next Demi Bold" panose="020B0703020202020204"/>
              </a:rPr>
              <a:t>Question 1: There is a visual prompt immediately after question 1, which may assist children to name emotions/feelings.</a:t>
            </a:r>
          </a:p>
          <a:p>
            <a:r>
              <a:rPr lang="en-IE" sz="1000">
                <a:latin typeface="Avenir Next Demi Bold" panose="020B0703020202020204"/>
              </a:rPr>
              <a:t>Question 2: Answer = yes</a:t>
            </a:r>
          </a:p>
          <a:p>
            <a:r>
              <a:rPr lang="en-IE" sz="1000">
                <a:latin typeface="Avenir Next Demi Bold" panose="020B0703020202020204"/>
              </a:rPr>
              <a:t>Question 3: Answer = no</a:t>
            </a:r>
          </a:p>
          <a:p>
            <a:endParaRPr lang="en-IE" sz="1000" b="1">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9</a:t>
            </a:fld>
            <a:endParaRPr lang="en-US"/>
          </a:p>
        </p:txBody>
      </p:sp>
    </p:spTree>
    <p:extLst>
      <p:ext uri="{BB962C8B-B14F-4D97-AF65-F5344CB8AC3E}">
        <p14:creationId xmlns:p14="http://schemas.microsoft.com/office/powerpoint/2010/main" val="30379075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4.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0.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3D6C3DA-1B3C-47D6-8C2F-F0D0360EC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202371" cy="3795049"/>
          </a:xfrm>
          <a:prstGeom prst="rect">
            <a:avLst/>
          </a:prstGeom>
        </p:spPr>
      </p:pic>
      <p:sp>
        <p:nvSpPr>
          <p:cNvPr id="2" name="Title 1">
            <a:extLst>
              <a:ext uri="{FF2B5EF4-FFF2-40B4-BE49-F238E27FC236}">
                <a16:creationId xmlns:a16="http://schemas.microsoft.com/office/drawing/2014/main" id="{9B9566AC-B462-41D1-98B0-85DE1486E316}"/>
              </a:ext>
            </a:extLst>
          </p:cNvPr>
          <p:cNvSpPr>
            <a:spLocks noGrp="1"/>
          </p:cNvSpPr>
          <p:nvPr>
            <p:ph type="ctrTitle"/>
          </p:nvPr>
        </p:nvSpPr>
        <p:spPr>
          <a:xfrm>
            <a:off x="1438275" y="3228202"/>
            <a:ext cx="9144000" cy="907440"/>
          </a:xfrm>
          <a:prstGeom prst="rect">
            <a:avLst/>
          </a:prstGeom>
        </p:spPr>
        <p:txBody>
          <a:bodyPr anchor="b"/>
          <a:lstStyle>
            <a:lvl1pPr algn="ctr">
              <a:defRPr sz="6000">
                <a:solidFill>
                  <a:schemeClr val="tx1">
                    <a:lumMod val="65000"/>
                    <a:lumOff val="35000"/>
                  </a:schemeClr>
                </a:solidFill>
                <a:latin typeface="Avenir Black" panose="020B0803020203020204" pitchFamily="34" charset="0"/>
              </a:defRPr>
            </a:lvl1pPr>
          </a:lstStyle>
          <a:p>
            <a:endParaRPr lang="en-US"/>
          </a:p>
        </p:txBody>
      </p:sp>
      <p:sp>
        <p:nvSpPr>
          <p:cNvPr id="3" name="Subtitle 2">
            <a:extLst>
              <a:ext uri="{FF2B5EF4-FFF2-40B4-BE49-F238E27FC236}">
                <a16:creationId xmlns:a16="http://schemas.microsoft.com/office/drawing/2014/main" id="{C7649024-ABA8-4796-9769-9BD0CDF887EF}"/>
              </a:ext>
            </a:extLst>
          </p:cNvPr>
          <p:cNvSpPr>
            <a:spLocks noGrp="1"/>
          </p:cNvSpPr>
          <p:nvPr>
            <p:ph type="subTitle" idx="1"/>
          </p:nvPr>
        </p:nvSpPr>
        <p:spPr>
          <a:xfrm>
            <a:off x="1524000" y="4179428"/>
            <a:ext cx="9144000" cy="692352"/>
          </a:xfrm>
          <a:prstGeom prst="rect">
            <a:avLst/>
          </a:prstGeom>
        </p:spPr>
        <p:txBody>
          <a:bodyPr/>
          <a:lstStyle>
            <a:lvl1pPr marL="0" indent="0" algn="ctr">
              <a:buNone/>
              <a:defRPr sz="2400">
                <a:solidFill>
                  <a:schemeClr val="tx1">
                    <a:lumMod val="65000"/>
                    <a:lumOff val="35000"/>
                  </a:schemeClr>
                </a:solidFill>
                <a:latin typeface="Avenir 85 Heavy" panose="020B06030202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7DE6E1-4336-4E90-9045-3C9AD87A2A57}"/>
              </a:ext>
            </a:extLst>
          </p:cNvPr>
          <p:cNvSpPr>
            <a:spLocks noGrp="1"/>
          </p:cNvSpPr>
          <p:nvPr>
            <p:ph type="dt" sz="half" idx="10"/>
          </p:nvPr>
        </p:nvSpPr>
        <p:spPr/>
        <p:txBody>
          <a:bodyPr/>
          <a:lstStyle/>
          <a:p>
            <a:fld id="{DBE89835-F3AC-4429-BDD6-801C5F7A79D3}" type="datetimeFigureOut">
              <a:rPr lang="en-US" smtClean="0"/>
              <a:t>10/12/2020</a:t>
            </a:fld>
            <a:endParaRPr lang="en-US"/>
          </a:p>
        </p:txBody>
      </p:sp>
      <p:sp>
        <p:nvSpPr>
          <p:cNvPr id="5" name="Footer Placeholder 4">
            <a:extLst>
              <a:ext uri="{FF2B5EF4-FFF2-40B4-BE49-F238E27FC236}">
                <a16:creationId xmlns:a16="http://schemas.microsoft.com/office/drawing/2014/main" id="{0EFF55DE-7C7A-436D-BE68-8314F0EB7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320C2-7F39-4BEF-A13E-70C427523287}"/>
              </a:ext>
            </a:extLst>
          </p:cNvPr>
          <p:cNvSpPr>
            <a:spLocks noGrp="1"/>
          </p:cNvSpPr>
          <p:nvPr>
            <p:ph type="sldNum" sz="quarter" idx="12"/>
          </p:nvPr>
        </p:nvSpPr>
        <p:spPr/>
        <p:txBody>
          <a:bodyPr/>
          <a:lstStyle/>
          <a:p>
            <a:fld id="{A057AF5F-6AF3-4FD8-ABA0-89B97E594534}" type="slidenum">
              <a:rPr lang="en-US" smtClean="0"/>
              <a:t>‹#›</a:t>
            </a:fld>
            <a:endParaRPr lang="en-US"/>
          </a:p>
        </p:txBody>
      </p:sp>
      <p:pic>
        <p:nvPicPr>
          <p:cNvPr id="8" name="Graphic 7">
            <a:extLst>
              <a:ext uri="{FF2B5EF4-FFF2-40B4-BE49-F238E27FC236}">
                <a16:creationId xmlns:a16="http://schemas.microsoft.com/office/drawing/2014/main" id="{3BFBDF83-60CC-4829-BC6E-C8EAD61A26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864" y="5284179"/>
            <a:ext cx="12255728" cy="1573823"/>
          </a:xfrm>
          <a:prstGeom prst="rect">
            <a:avLst/>
          </a:prstGeom>
        </p:spPr>
      </p:pic>
      <p:pic>
        <p:nvPicPr>
          <p:cNvPr id="9" name="Graphic 8">
            <a:extLst>
              <a:ext uri="{FF2B5EF4-FFF2-40B4-BE49-F238E27FC236}">
                <a16:creationId xmlns:a16="http://schemas.microsoft.com/office/drawing/2014/main" id="{1CA219AA-35DE-4C86-A868-D270FF5807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06050" y="5248277"/>
            <a:ext cx="1885951" cy="1609725"/>
          </a:xfrm>
          <a:prstGeom prst="rect">
            <a:avLst/>
          </a:prstGeom>
        </p:spPr>
      </p:pic>
      <p:pic>
        <p:nvPicPr>
          <p:cNvPr id="10" name="Graphic 9">
            <a:extLst>
              <a:ext uri="{FF2B5EF4-FFF2-40B4-BE49-F238E27FC236}">
                <a16:creationId xmlns:a16="http://schemas.microsoft.com/office/drawing/2014/main" id="{45689554-C226-42DA-8602-968393F23C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051" y="5494155"/>
            <a:ext cx="2400300" cy="1543050"/>
          </a:xfrm>
          <a:prstGeom prst="rect">
            <a:avLst/>
          </a:prstGeom>
        </p:spPr>
      </p:pic>
      <p:pic>
        <p:nvPicPr>
          <p:cNvPr id="11" name="Graphic 10">
            <a:extLst>
              <a:ext uri="{FF2B5EF4-FFF2-40B4-BE49-F238E27FC236}">
                <a16:creationId xmlns:a16="http://schemas.microsoft.com/office/drawing/2014/main" id="{5037F453-1BE7-4DDE-AB7B-6484D06872F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038601" y="1091223"/>
            <a:ext cx="3943351" cy="1752600"/>
          </a:xfrm>
          <a:prstGeom prst="rect">
            <a:avLst/>
          </a:prstGeom>
        </p:spPr>
      </p:pic>
    </p:spTree>
    <p:extLst>
      <p:ext uri="{BB962C8B-B14F-4D97-AF65-F5344CB8AC3E}">
        <p14:creationId xmlns:p14="http://schemas.microsoft.com/office/powerpoint/2010/main" val="171806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382AD5B-019E-457A-A8BD-4C5CFC14A0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6612" y="791309"/>
            <a:ext cx="7010400" cy="6066692"/>
          </a:xfrm>
          <a:prstGeom prst="rect">
            <a:avLst/>
          </a:prstGeom>
        </p:spPr>
      </p:pic>
      <p:pic>
        <p:nvPicPr>
          <p:cNvPr id="9" name="Graphic 8">
            <a:extLst>
              <a:ext uri="{FF2B5EF4-FFF2-40B4-BE49-F238E27FC236}">
                <a16:creationId xmlns:a16="http://schemas.microsoft.com/office/drawing/2014/main" id="{32C212FD-F127-4B86-8334-9E10E8F674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98548"/>
            <a:ext cx="447675" cy="1990725"/>
          </a:xfrm>
          <a:prstGeom prst="rect">
            <a:avLst/>
          </a:prstGeom>
        </p:spPr>
      </p:pic>
      <p:pic>
        <p:nvPicPr>
          <p:cNvPr id="10" name="Graphic 9">
            <a:extLst>
              <a:ext uri="{FF2B5EF4-FFF2-40B4-BE49-F238E27FC236}">
                <a16:creationId xmlns:a16="http://schemas.microsoft.com/office/drawing/2014/main" id="{CEB9CB12-A486-4F33-B730-7851B6AB37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25000" y="5045320"/>
            <a:ext cx="2667000" cy="1847850"/>
          </a:xfrm>
          <a:prstGeom prst="rect">
            <a:avLst/>
          </a:prstGeom>
        </p:spPr>
      </p:pic>
      <p:pic>
        <p:nvPicPr>
          <p:cNvPr id="11" name="Graphic 10">
            <a:extLst>
              <a:ext uri="{FF2B5EF4-FFF2-40B4-BE49-F238E27FC236}">
                <a16:creationId xmlns:a16="http://schemas.microsoft.com/office/drawing/2014/main" id="{375BAA7A-D055-495A-9BDF-B2B81390CC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9377" y="286362"/>
            <a:ext cx="1571625" cy="695325"/>
          </a:xfrm>
          <a:prstGeom prst="rect">
            <a:avLst/>
          </a:prstGeom>
        </p:spPr>
      </p:pic>
    </p:spTree>
    <p:extLst>
      <p:ext uri="{BB962C8B-B14F-4D97-AF65-F5344CB8AC3E}">
        <p14:creationId xmlns:p14="http://schemas.microsoft.com/office/powerpoint/2010/main" val="197714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D4C4FD1-A6CA-4854-9090-BFF7377844CF}"/>
              </a:ext>
            </a:extLst>
          </p:cNvPr>
          <p:cNvSpPr>
            <a:spLocks noGrp="1"/>
          </p:cNvSpPr>
          <p:nvPr>
            <p:ph type="ftr" sz="quarter" idx="11"/>
          </p:nvPr>
        </p:nvSpPr>
        <p:spPr/>
        <p:txBody>
          <a:bodyPr/>
          <a:lstStyle/>
          <a:p>
            <a:endParaRPr lang="en-US"/>
          </a:p>
        </p:txBody>
      </p:sp>
      <p:pic>
        <p:nvPicPr>
          <p:cNvPr id="9" name="Graphic 8">
            <a:extLst>
              <a:ext uri="{FF2B5EF4-FFF2-40B4-BE49-F238E27FC236}">
                <a16:creationId xmlns:a16="http://schemas.microsoft.com/office/drawing/2014/main" id="{2BED25D8-FACE-4CF2-8C05-8DF50FD58F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9377" y="286362"/>
            <a:ext cx="1571625" cy="695325"/>
          </a:xfrm>
          <a:prstGeom prst="rect">
            <a:avLst/>
          </a:prstGeom>
        </p:spPr>
      </p:pic>
      <p:pic>
        <p:nvPicPr>
          <p:cNvPr id="59" name="Graphic 58">
            <a:extLst>
              <a:ext uri="{FF2B5EF4-FFF2-40B4-BE49-F238E27FC236}">
                <a16:creationId xmlns:a16="http://schemas.microsoft.com/office/drawing/2014/main" id="{5DB3F08E-D948-4DAC-A9A4-D169F01FDA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26234" y="2475402"/>
            <a:ext cx="9339533" cy="4470523"/>
          </a:xfrm>
          <a:prstGeom prst="rect">
            <a:avLst/>
          </a:prstGeom>
        </p:spPr>
      </p:pic>
      <p:sp>
        <p:nvSpPr>
          <p:cNvPr id="61" name="Graphic 59">
            <a:extLst>
              <a:ext uri="{FF2B5EF4-FFF2-40B4-BE49-F238E27FC236}">
                <a16:creationId xmlns:a16="http://schemas.microsoft.com/office/drawing/2014/main" id="{6FE229C8-E6B1-4B7B-9768-1A519899C9C2}"/>
              </a:ext>
            </a:extLst>
          </p:cNvPr>
          <p:cNvSpPr/>
          <p:nvPr/>
        </p:nvSpPr>
        <p:spPr>
          <a:xfrm>
            <a:off x="2742592" y="136527"/>
            <a:ext cx="6705641" cy="6705641"/>
          </a:xfrm>
          <a:custGeom>
            <a:avLst/>
            <a:gdLst>
              <a:gd name="connsiteX0" fmla="*/ 6705642 w 6705641"/>
              <a:gd name="connsiteY0" fmla="*/ 3352821 h 6705641"/>
              <a:gd name="connsiteX1" fmla="*/ 3352821 w 6705641"/>
              <a:gd name="connsiteY1" fmla="*/ 6705642 h 6705641"/>
              <a:gd name="connsiteX2" fmla="*/ 0 w 6705641"/>
              <a:gd name="connsiteY2" fmla="*/ 3352821 h 6705641"/>
              <a:gd name="connsiteX3" fmla="*/ 3352821 w 6705641"/>
              <a:gd name="connsiteY3" fmla="*/ 0 h 6705641"/>
              <a:gd name="connsiteX4" fmla="*/ 6705642 w 6705641"/>
              <a:gd name="connsiteY4" fmla="*/ 3352821 h 67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41" h="6705641">
                <a:moveTo>
                  <a:pt x="6705642" y="3352821"/>
                </a:moveTo>
                <a:cubicBezTo>
                  <a:pt x="6705642" y="5204533"/>
                  <a:pt x="5204533" y="6705642"/>
                  <a:pt x="3352821" y="6705642"/>
                </a:cubicBezTo>
                <a:cubicBezTo>
                  <a:pt x="1501109" y="6705642"/>
                  <a:pt x="0" y="5204533"/>
                  <a:pt x="0" y="3352821"/>
                </a:cubicBezTo>
                <a:cubicBezTo>
                  <a:pt x="0" y="1501109"/>
                  <a:pt x="1501109" y="0"/>
                  <a:pt x="3352821" y="0"/>
                </a:cubicBezTo>
                <a:cubicBezTo>
                  <a:pt x="5204533" y="0"/>
                  <a:pt x="6705642" y="1501109"/>
                  <a:pt x="6705642" y="3352821"/>
                </a:cubicBezTo>
                <a:close/>
              </a:path>
            </a:pathLst>
          </a:custGeom>
          <a:solidFill>
            <a:srgbClr val="1E9356"/>
          </a:solidFill>
          <a:ln w="11785" cap="flat">
            <a:noFill/>
            <a:prstDash val="solid"/>
            <a:miter/>
          </a:ln>
        </p:spPr>
        <p:txBody>
          <a:bodyPr rtlCol="0" anchor="ctr"/>
          <a:lstStyle/>
          <a:p>
            <a:endParaRPr lang="en-US" sz="1800"/>
          </a:p>
        </p:txBody>
      </p:sp>
    </p:spTree>
    <p:extLst>
      <p:ext uri="{BB962C8B-B14F-4D97-AF65-F5344CB8AC3E}">
        <p14:creationId xmlns:p14="http://schemas.microsoft.com/office/powerpoint/2010/main" val="359406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576B3C9-7A0D-41C3-A2C6-73FC6B748E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21317" y="-211015"/>
            <a:ext cx="7187272" cy="7244861"/>
          </a:xfrm>
          <a:prstGeom prst="rect">
            <a:avLst/>
          </a:prstGeom>
        </p:spPr>
      </p:pic>
      <p:sp>
        <p:nvSpPr>
          <p:cNvPr id="2" name="Title 1">
            <a:extLst>
              <a:ext uri="{FF2B5EF4-FFF2-40B4-BE49-F238E27FC236}">
                <a16:creationId xmlns:a16="http://schemas.microsoft.com/office/drawing/2014/main" id="{8FCFD1D3-0A0A-42C5-AA77-569F10087918}"/>
              </a:ext>
            </a:extLst>
          </p:cNvPr>
          <p:cNvSpPr>
            <a:spLocks noGrp="1"/>
          </p:cNvSpPr>
          <p:nvPr>
            <p:ph type="title"/>
          </p:nvPr>
        </p:nvSpPr>
        <p:spPr>
          <a:xfrm>
            <a:off x="838200" y="365127"/>
            <a:ext cx="4583117" cy="1325563"/>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D1DD0E21-9EAA-4BBC-B691-A7FCBA495B63}"/>
              </a:ext>
            </a:extLst>
          </p:cNvPr>
          <p:cNvSpPr>
            <a:spLocks noGrp="1"/>
          </p:cNvSpPr>
          <p:nvPr>
            <p:ph type="sldNum" sz="quarter" idx="12"/>
          </p:nvPr>
        </p:nvSpPr>
        <p:spPr/>
        <p:txBody>
          <a:bodyPr/>
          <a:lstStyle/>
          <a:p>
            <a:fld id="{A057AF5F-6AF3-4FD8-ABA0-89B97E594534}" type="slidenum">
              <a:rPr lang="en-US" smtClean="0"/>
              <a:t>‹#›</a:t>
            </a:fld>
            <a:endParaRPr lang="en-US"/>
          </a:p>
        </p:txBody>
      </p:sp>
      <p:sp>
        <p:nvSpPr>
          <p:cNvPr id="7" name="Content Placeholder 2">
            <a:extLst>
              <a:ext uri="{FF2B5EF4-FFF2-40B4-BE49-F238E27FC236}">
                <a16:creationId xmlns:a16="http://schemas.microsoft.com/office/drawing/2014/main" id="{E8471C77-5948-48F6-A5AC-38ECD370D1C7}"/>
              </a:ext>
            </a:extLst>
          </p:cNvPr>
          <p:cNvSpPr>
            <a:spLocks noGrp="1"/>
          </p:cNvSpPr>
          <p:nvPr>
            <p:ph sz="half" idx="1"/>
          </p:nvPr>
        </p:nvSpPr>
        <p:spPr>
          <a:xfrm>
            <a:off x="838200" y="1825625"/>
            <a:ext cx="4405829" cy="466725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922621A-A81D-45A8-8256-1E61170172F4}"/>
              </a:ext>
            </a:extLst>
          </p:cNvPr>
          <p:cNvSpPr>
            <a:spLocks noGrp="1"/>
          </p:cNvSpPr>
          <p:nvPr>
            <p:ph sz="half" idx="13"/>
          </p:nvPr>
        </p:nvSpPr>
        <p:spPr>
          <a:xfrm>
            <a:off x="7483973" y="1010980"/>
            <a:ext cx="4708028" cy="534537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32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F071B73-939E-43C2-BDC6-EA5B2C17D0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289" y="6129337"/>
            <a:ext cx="4391025" cy="819150"/>
          </a:xfrm>
          <a:prstGeom prst="rect">
            <a:avLst/>
          </a:prstGeom>
        </p:spPr>
      </p:pic>
      <p:pic>
        <p:nvPicPr>
          <p:cNvPr id="7" name="Graphic 6">
            <a:extLst>
              <a:ext uri="{FF2B5EF4-FFF2-40B4-BE49-F238E27FC236}">
                <a16:creationId xmlns:a16="http://schemas.microsoft.com/office/drawing/2014/main" id="{EB2ACB73-5A8A-4C3D-AB8D-595D356224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 y="2"/>
            <a:ext cx="1857375" cy="1171575"/>
          </a:xfrm>
          <a:prstGeom prst="rect">
            <a:avLst/>
          </a:prstGeom>
        </p:spPr>
      </p:pic>
      <p:sp>
        <p:nvSpPr>
          <p:cNvPr id="15" name="Graphic 13">
            <a:extLst>
              <a:ext uri="{FF2B5EF4-FFF2-40B4-BE49-F238E27FC236}">
                <a16:creationId xmlns:a16="http://schemas.microsoft.com/office/drawing/2014/main" id="{2FE5D240-7EAB-487B-9598-20D084EF2B54}"/>
              </a:ext>
            </a:extLst>
          </p:cNvPr>
          <p:cNvSpPr/>
          <p:nvPr/>
        </p:nvSpPr>
        <p:spPr>
          <a:xfrm>
            <a:off x="4405314" y="511866"/>
            <a:ext cx="7624187" cy="6243074"/>
          </a:xfrm>
          <a:custGeom>
            <a:avLst/>
            <a:gdLst>
              <a:gd name="connsiteX0" fmla="*/ 2202723 w 6206543"/>
              <a:gd name="connsiteY0" fmla="*/ 25989 h 5214050"/>
              <a:gd name="connsiteX1" fmla="*/ 1846488 w 6206543"/>
              <a:gd name="connsiteY1" fmla="*/ 122954 h 5214050"/>
              <a:gd name="connsiteX2" fmla="*/ 1288894 w 6206543"/>
              <a:gd name="connsiteY2" fmla="*/ 1405876 h 5214050"/>
              <a:gd name="connsiteX3" fmla="*/ 1097537 w 6206543"/>
              <a:gd name="connsiteY3" fmla="*/ 1938323 h 5214050"/>
              <a:gd name="connsiteX4" fmla="*/ 346491 w 6206543"/>
              <a:gd name="connsiteY4" fmla="*/ 1899938 h 5214050"/>
              <a:gd name="connsiteX5" fmla="*/ 23879 w 6206543"/>
              <a:gd name="connsiteY5" fmla="*/ 2247315 h 5214050"/>
              <a:gd name="connsiteX6" fmla="*/ 24355 w 6206543"/>
              <a:gd name="connsiteY6" fmla="*/ 2737090 h 5214050"/>
              <a:gd name="connsiteX7" fmla="*/ 602904 w 6206543"/>
              <a:gd name="connsiteY7" fmla="*/ 3859611 h 5214050"/>
              <a:gd name="connsiteX8" fmla="*/ 910942 w 6206543"/>
              <a:gd name="connsiteY8" fmla="*/ 4067256 h 5214050"/>
              <a:gd name="connsiteX9" fmla="*/ 1349188 w 6206543"/>
              <a:gd name="connsiteY9" fmla="*/ 4676571 h 5214050"/>
              <a:gd name="connsiteX10" fmla="*/ 2243395 w 6206543"/>
              <a:gd name="connsiteY10" fmla="*/ 5152059 h 5214050"/>
              <a:gd name="connsiteX11" fmla="*/ 4017140 w 6206543"/>
              <a:gd name="connsiteY11" fmla="*/ 4714575 h 5214050"/>
              <a:gd name="connsiteX12" fmla="*/ 4671603 w 6206543"/>
              <a:gd name="connsiteY12" fmla="*/ 3691305 h 5214050"/>
              <a:gd name="connsiteX13" fmla="*/ 5462845 w 6206543"/>
              <a:gd name="connsiteY13" fmla="*/ 3686732 h 5214050"/>
              <a:gd name="connsiteX14" fmla="*/ 6078350 w 6206543"/>
              <a:gd name="connsiteY14" fmla="*/ 3902093 h 5214050"/>
              <a:gd name="connsiteX15" fmla="*/ 6186840 w 6206543"/>
              <a:gd name="connsiteY15" fmla="*/ 3692448 h 5214050"/>
              <a:gd name="connsiteX16" fmla="*/ 5989863 w 6206543"/>
              <a:gd name="connsiteY16" fmla="*/ 2750711 h 5214050"/>
              <a:gd name="connsiteX17" fmla="*/ 5140804 w 6206543"/>
              <a:gd name="connsiteY17" fmla="*/ 1775541 h 5214050"/>
              <a:gd name="connsiteX18" fmla="*/ 5496183 w 6206543"/>
              <a:gd name="connsiteY18" fmla="*/ 1161941 h 5214050"/>
              <a:gd name="connsiteX19" fmla="*/ 5413696 w 6206543"/>
              <a:gd name="connsiteY19" fmla="*/ 703121 h 5214050"/>
              <a:gd name="connsiteX20" fmla="*/ 4765138 w 6206543"/>
              <a:gd name="connsiteY20" fmla="*/ 450423 h 5214050"/>
              <a:gd name="connsiteX21" fmla="*/ 4240502 w 6206543"/>
              <a:gd name="connsiteY21" fmla="*/ 704550 h 5214050"/>
              <a:gd name="connsiteX22" fmla="*/ 4024189 w 6206543"/>
              <a:gd name="connsiteY22" fmla="*/ 766939 h 5214050"/>
              <a:gd name="connsiteX23" fmla="*/ 3879409 w 6206543"/>
              <a:gd name="connsiteY23" fmla="*/ 681500 h 5214050"/>
              <a:gd name="connsiteX24" fmla="*/ 3504124 w 6206543"/>
              <a:gd name="connsiteY24" fmla="*/ 303929 h 5214050"/>
              <a:gd name="connsiteX25" fmla="*/ 3029683 w 6206543"/>
              <a:gd name="connsiteY25" fmla="*/ 66089 h 5214050"/>
              <a:gd name="connsiteX26" fmla="*/ 2202723 w 6206543"/>
              <a:gd name="connsiteY26" fmla="*/ 25989 h 52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6543" h="5214050">
                <a:moveTo>
                  <a:pt x="2202723" y="25989"/>
                </a:moveTo>
                <a:cubicBezTo>
                  <a:pt x="2078041" y="46373"/>
                  <a:pt x="1957359" y="78662"/>
                  <a:pt x="1846488" y="122954"/>
                </a:cubicBezTo>
                <a:cubicBezTo>
                  <a:pt x="1292609" y="344410"/>
                  <a:pt x="1288799" y="902956"/>
                  <a:pt x="1288894" y="1405876"/>
                </a:cubicBezTo>
                <a:cubicBezTo>
                  <a:pt x="1288894" y="1603805"/>
                  <a:pt x="1275274" y="1842216"/>
                  <a:pt x="1097537" y="1938323"/>
                </a:cubicBezTo>
                <a:cubicBezTo>
                  <a:pt x="873795" y="2059386"/>
                  <a:pt x="596046" y="1844597"/>
                  <a:pt x="346491" y="1899938"/>
                </a:cubicBezTo>
                <a:cubicBezTo>
                  <a:pt x="181899" y="1936418"/>
                  <a:pt x="65122" y="2087961"/>
                  <a:pt x="23879" y="2247315"/>
                </a:cubicBezTo>
                <a:cubicBezTo>
                  <a:pt x="-17364" y="2406668"/>
                  <a:pt x="2924" y="2574117"/>
                  <a:pt x="24355" y="2737090"/>
                </a:cubicBezTo>
                <a:cubicBezTo>
                  <a:pt x="85601" y="3201910"/>
                  <a:pt x="186280" y="3585387"/>
                  <a:pt x="602904" y="3859611"/>
                </a:cubicBezTo>
                <a:cubicBezTo>
                  <a:pt x="706441" y="3927715"/>
                  <a:pt x="815121" y="3989151"/>
                  <a:pt x="910942" y="4067256"/>
                </a:cubicBezTo>
                <a:cubicBezTo>
                  <a:pt x="1108681" y="4228610"/>
                  <a:pt x="1184977" y="4485118"/>
                  <a:pt x="1349188" y="4676571"/>
                </a:cubicBezTo>
                <a:cubicBezTo>
                  <a:pt x="1571120" y="4935270"/>
                  <a:pt x="1903828" y="5086145"/>
                  <a:pt x="2243395" y="5152059"/>
                </a:cubicBezTo>
                <a:cubicBezTo>
                  <a:pt x="2853947" y="5270740"/>
                  <a:pt x="3625948" y="5265025"/>
                  <a:pt x="4017140" y="4714575"/>
                </a:cubicBezTo>
                <a:cubicBezTo>
                  <a:pt x="4252979" y="4382820"/>
                  <a:pt x="4293270" y="3913808"/>
                  <a:pt x="4671603" y="3691305"/>
                </a:cubicBezTo>
                <a:cubicBezTo>
                  <a:pt x="4917348" y="3546810"/>
                  <a:pt x="5225101" y="3526332"/>
                  <a:pt x="5462845" y="3686732"/>
                </a:cubicBezTo>
                <a:cubicBezTo>
                  <a:pt x="5633342" y="3801795"/>
                  <a:pt x="5853751" y="4073162"/>
                  <a:pt x="6078350" y="3902093"/>
                </a:cubicBezTo>
                <a:cubicBezTo>
                  <a:pt x="6143120" y="3852753"/>
                  <a:pt x="6172267" y="3771219"/>
                  <a:pt x="6186840" y="3692448"/>
                </a:cubicBezTo>
                <a:cubicBezTo>
                  <a:pt x="6241037" y="3399649"/>
                  <a:pt x="6185983" y="2990360"/>
                  <a:pt x="5989863" y="2750711"/>
                </a:cubicBezTo>
                <a:cubicBezTo>
                  <a:pt x="5710114" y="2408858"/>
                  <a:pt x="5174237" y="2289986"/>
                  <a:pt x="5140804" y="1775541"/>
                </a:cubicBezTo>
                <a:cubicBezTo>
                  <a:pt x="5123659" y="1511889"/>
                  <a:pt x="5401123" y="1381682"/>
                  <a:pt x="5496183" y="1161941"/>
                </a:cubicBezTo>
                <a:cubicBezTo>
                  <a:pt x="5561143" y="1011731"/>
                  <a:pt x="5518185" y="830471"/>
                  <a:pt x="5413696" y="703121"/>
                </a:cubicBezTo>
                <a:cubicBezTo>
                  <a:pt x="5260629" y="516431"/>
                  <a:pt x="5005073" y="429563"/>
                  <a:pt x="4765138" y="450423"/>
                </a:cubicBezTo>
                <a:cubicBezTo>
                  <a:pt x="4557684" y="468425"/>
                  <a:pt x="4408713" y="600061"/>
                  <a:pt x="4240502" y="704550"/>
                </a:cubicBezTo>
                <a:cubicBezTo>
                  <a:pt x="4175541" y="744936"/>
                  <a:pt x="4099912" y="780750"/>
                  <a:pt x="4024189" y="766939"/>
                </a:cubicBezTo>
                <a:cubicBezTo>
                  <a:pt x="3967896" y="756652"/>
                  <a:pt x="3920556" y="720266"/>
                  <a:pt x="3879409" y="681500"/>
                </a:cubicBezTo>
                <a:cubicBezTo>
                  <a:pt x="3645475" y="460996"/>
                  <a:pt x="3522031" y="321359"/>
                  <a:pt x="3504124" y="303929"/>
                </a:cubicBezTo>
                <a:cubicBezTo>
                  <a:pt x="3352771" y="156958"/>
                  <a:pt x="3177702" y="107714"/>
                  <a:pt x="3029683" y="66089"/>
                </a:cubicBezTo>
                <a:cubicBezTo>
                  <a:pt x="2775080" y="-5443"/>
                  <a:pt x="2478948" y="-19064"/>
                  <a:pt x="2202723" y="25989"/>
                </a:cubicBezTo>
                <a:close/>
              </a:path>
            </a:pathLst>
          </a:custGeom>
          <a:solidFill>
            <a:srgbClr val="46B172"/>
          </a:solidFill>
          <a:ln w="9525" cap="flat">
            <a:noFill/>
            <a:prstDash val="solid"/>
            <a:miter/>
          </a:ln>
        </p:spPr>
        <p:txBody>
          <a:bodyPr rtlCol="0" anchor="ctr"/>
          <a:lstStyle/>
          <a:p>
            <a:endParaRPr lang="en-US" sz="1800"/>
          </a:p>
        </p:txBody>
      </p:sp>
      <p:pic>
        <p:nvPicPr>
          <p:cNvPr id="16" name="Graphic 15">
            <a:extLst>
              <a:ext uri="{FF2B5EF4-FFF2-40B4-BE49-F238E27FC236}">
                <a16:creationId xmlns:a16="http://schemas.microsoft.com/office/drawing/2014/main" id="{C30EEA70-AF2C-4231-BC70-A9E09EB841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39377" y="286362"/>
            <a:ext cx="1571625" cy="695325"/>
          </a:xfrm>
          <a:prstGeom prst="rect">
            <a:avLst/>
          </a:prstGeom>
        </p:spPr>
      </p:pic>
      <p:grpSp>
        <p:nvGrpSpPr>
          <p:cNvPr id="10" name="Graphic 8">
            <a:extLst>
              <a:ext uri="{FF2B5EF4-FFF2-40B4-BE49-F238E27FC236}">
                <a16:creationId xmlns:a16="http://schemas.microsoft.com/office/drawing/2014/main" id="{31EBDF0E-7174-440B-8486-DAFFC9AF871A}"/>
              </a:ext>
            </a:extLst>
          </p:cNvPr>
          <p:cNvGrpSpPr/>
          <p:nvPr/>
        </p:nvGrpSpPr>
        <p:grpSpPr>
          <a:xfrm>
            <a:off x="0" y="298774"/>
            <a:ext cx="5628359" cy="6240138"/>
            <a:chOff x="467641" y="226960"/>
            <a:chExt cx="5628359" cy="6240138"/>
          </a:xfrm>
        </p:grpSpPr>
        <p:pic>
          <p:nvPicPr>
            <p:cNvPr id="11" name="Picture 10">
              <a:extLst>
                <a:ext uri="{FF2B5EF4-FFF2-40B4-BE49-F238E27FC236}">
                  <a16:creationId xmlns:a16="http://schemas.microsoft.com/office/drawing/2014/main" id="{2ECBA9FE-B937-4D94-8C24-662F25960369}"/>
                </a:ext>
              </a:extLst>
            </p:cNvPr>
            <p:cNvPicPr>
              <a:picLocks noChangeAspect="1"/>
            </p:cNvPicPr>
            <p:nvPr/>
          </p:nvPicPr>
          <p:blipFill>
            <a:blip r:embed="rId8"/>
            <a:stretch>
              <a:fillRect/>
            </a:stretch>
          </p:blipFill>
          <p:spPr>
            <a:xfrm>
              <a:off x="467641" y="226960"/>
              <a:ext cx="5632274" cy="6243074"/>
            </a:xfrm>
            <a:custGeom>
              <a:avLst/>
              <a:gdLst>
                <a:gd name="connsiteX0" fmla="*/ -729 w 5632274"/>
                <a:gd name="connsiteY0" fmla="*/ -808 h 6243074"/>
                <a:gd name="connsiteX1" fmla="*/ 5631546 w 5632274"/>
                <a:gd name="connsiteY1" fmla="*/ -808 h 6243074"/>
                <a:gd name="connsiteX2" fmla="*/ 5631546 w 5632274"/>
                <a:gd name="connsiteY2" fmla="*/ 6242267 h 6243074"/>
                <a:gd name="connsiteX3" fmla="*/ -729 w 5632274"/>
                <a:gd name="connsiteY3" fmla="*/ 6242267 h 6243074"/>
              </a:gdLst>
              <a:ahLst/>
              <a:cxnLst>
                <a:cxn ang="0">
                  <a:pos x="connsiteX0" y="connsiteY0"/>
                </a:cxn>
                <a:cxn ang="0">
                  <a:pos x="connsiteX1" y="connsiteY1"/>
                </a:cxn>
                <a:cxn ang="0">
                  <a:pos x="connsiteX2" y="connsiteY2"/>
                </a:cxn>
                <a:cxn ang="0">
                  <a:pos x="connsiteX3" y="connsiteY3"/>
                </a:cxn>
              </a:cxnLst>
              <a:rect l="l" t="t" r="r" b="b"/>
              <a:pathLst>
                <a:path w="5632274" h="6243074">
                  <a:moveTo>
                    <a:pt x="-729" y="-808"/>
                  </a:moveTo>
                  <a:lnTo>
                    <a:pt x="5631546" y="-808"/>
                  </a:lnTo>
                  <a:lnTo>
                    <a:pt x="5631546" y="6242267"/>
                  </a:lnTo>
                  <a:lnTo>
                    <a:pt x="-729" y="6242267"/>
                  </a:lnTo>
                  <a:close/>
                </a:path>
              </a:pathLst>
            </a:custGeom>
          </p:spPr>
        </p:pic>
        <p:sp>
          <p:nvSpPr>
            <p:cNvPr id="12" name="Freeform: Shape 11">
              <a:extLst>
                <a:ext uri="{FF2B5EF4-FFF2-40B4-BE49-F238E27FC236}">
                  <a16:creationId xmlns:a16="http://schemas.microsoft.com/office/drawing/2014/main" id="{04A13FB5-A5B7-40F4-9EBD-632F9C8086E4}"/>
                </a:ext>
              </a:extLst>
            </p:cNvPr>
            <p:cNvSpPr/>
            <p:nvPr/>
          </p:nvSpPr>
          <p:spPr>
            <a:xfrm>
              <a:off x="1030966" y="668786"/>
              <a:ext cx="4748010" cy="5231438"/>
            </a:xfrm>
            <a:custGeom>
              <a:avLst/>
              <a:gdLst>
                <a:gd name="connsiteX0" fmla="*/ 3912566 w 4748010"/>
                <a:gd name="connsiteY0" fmla="*/ 0 h 5231438"/>
                <a:gd name="connsiteX1" fmla="*/ 0 w 4748010"/>
                <a:gd name="connsiteY1" fmla="*/ 725447 h 5231438"/>
                <a:gd name="connsiteX2" fmla="*/ 835567 w 4748010"/>
                <a:gd name="connsiteY2" fmla="*/ 5231438 h 5231438"/>
                <a:gd name="connsiteX3" fmla="*/ 4748010 w 4748010"/>
                <a:gd name="connsiteY3" fmla="*/ 4505869 h 5231438"/>
                <a:gd name="connsiteX4" fmla="*/ 3912566 w 4748010"/>
                <a:gd name="connsiteY4" fmla="*/ 0 h 5231438"/>
                <a:gd name="connsiteX5" fmla="*/ 314087 w 4748010"/>
                <a:gd name="connsiteY5" fmla="*/ 979090 h 5231438"/>
                <a:gd name="connsiteX6" fmla="*/ 314087 w 4748010"/>
                <a:gd name="connsiteY6" fmla="*/ 932350 h 5231438"/>
                <a:gd name="connsiteX7" fmla="*/ 3713738 w 4748010"/>
                <a:gd name="connsiteY7" fmla="*/ 297202 h 5231438"/>
                <a:gd name="connsiteX8" fmla="*/ 4287831 w 4748010"/>
                <a:gd name="connsiteY8" fmla="*/ 3458383 h 5231438"/>
                <a:gd name="connsiteX9" fmla="*/ 897601 w 4748010"/>
                <a:gd name="connsiteY9" fmla="*/ 4130972 h 5231438"/>
                <a:gd name="connsiteX10" fmla="*/ 314087 w 4748010"/>
                <a:gd name="connsiteY10" fmla="*/ 979090 h 52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8010" h="5231438">
                  <a:moveTo>
                    <a:pt x="3912566" y="0"/>
                  </a:moveTo>
                  <a:lnTo>
                    <a:pt x="0" y="725447"/>
                  </a:lnTo>
                  <a:lnTo>
                    <a:pt x="835567" y="5231438"/>
                  </a:lnTo>
                  <a:lnTo>
                    <a:pt x="4748010" y="4505869"/>
                  </a:lnTo>
                  <a:lnTo>
                    <a:pt x="3912566" y="0"/>
                  </a:lnTo>
                  <a:close/>
                  <a:moveTo>
                    <a:pt x="314087" y="979090"/>
                  </a:moveTo>
                  <a:lnTo>
                    <a:pt x="314087" y="932350"/>
                  </a:lnTo>
                  <a:lnTo>
                    <a:pt x="3713738" y="297202"/>
                  </a:lnTo>
                  <a:lnTo>
                    <a:pt x="4287831" y="3458383"/>
                  </a:lnTo>
                  <a:lnTo>
                    <a:pt x="897601" y="4130972"/>
                  </a:lnTo>
                  <a:lnTo>
                    <a:pt x="314087" y="979090"/>
                  </a:lnTo>
                  <a:close/>
                </a:path>
              </a:pathLst>
            </a:custGeom>
            <a:solidFill>
              <a:srgbClr val="F4F4F4"/>
            </a:solidFill>
            <a:ln w="12217" cap="flat">
              <a:noFill/>
              <a:prstDash val="solid"/>
              <a:miter/>
            </a:ln>
          </p:spPr>
          <p:txBody>
            <a:bodyPr rtlCol="0" anchor="ctr"/>
            <a:lstStyle/>
            <a:p>
              <a:endParaRPr lang="en-US" sz="1800"/>
            </a:p>
          </p:txBody>
        </p:sp>
      </p:grpSp>
      <p:sp>
        <p:nvSpPr>
          <p:cNvPr id="2" name="Rectangle 1">
            <a:extLst>
              <a:ext uri="{FF2B5EF4-FFF2-40B4-BE49-F238E27FC236}">
                <a16:creationId xmlns:a16="http://schemas.microsoft.com/office/drawing/2014/main" id="{2765EE9F-8D92-4E06-B888-6883337E5E62}"/>
              </a:ext>
            </a:extLst>
          </p:cNvPr>
          <p:cNvSpPr/>
          <p:nvPr userDrawn="1"/>
        </p:nvSpPr>
        <p:spPr>
          <a:xfrm rot="20983906">
            <a:off x="4120528" y="2194554"/>
            <a:ext cx="551099" cy="2085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9303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2EE8A7D-4845-4D99-B4E1-B34078DDA2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038225" cy="2647950"/>
          </a:xfrm>
          <a:prstGeom prst="rect">
            <a:avLst/>
          </a:prstGeom>
        </p:spPr>
      </p:pic>
      <p:pic>
        <p:nvPicPr>
          <p:cNvPr id="7" name="Graphic 6">
            <a:extLst>
              <a:ext uri="{FF2B5EF4-FFF2-40B4-BE49-F238E27FC236}">
                <a16:creationId xmlns:a16="http://schemas.microsoft.com/office/drawing/2014/main" id="{A0C0A73E-A64B-4402-A99D-ACCEFA8A74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0325" y="2847977"/>
            <a:ext cx="1971675" cy="4010025"/>
          </a:xfrm>
          <a:prstGeom prst="rect">
            <a:avLst/>
          </a:prstGeom>
        </p:spPr>
      </p:pic>
      <p:pic>
        <p:nvPicPr>
          <p:cNvPr id="9" name="Graphic 8">
            <a:extLst>
              <a:ext uri="{FF2B5EF4-FFF2-40B4-BE49-F238E27FC236}">
                <a16:creationId xmlns:a16="http://schemas.microsoft.com/office/drawing/2014/main" id="{E3FA9D9C-18EE-4E93-9557-FD978C00A9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39377" y="286362"/>
            <a:ext cx="1571625" cy="695325"/>
          </a:xfrm>
          <a:prstGeom prst="rect">
            <a:avLst/>
          </a:prstGeom>
        </p:spPr>
      </p:pic>
      <p:sp>
        <p:nvSpPr>
          <p:cNvPr id="12" name="Graphic 10">
            <a:extLst>
              <a:ext uri="{FF2B5EF4-FFF2-40B4-BE49-F238E27FC236}">
                <a16:creationId xmlns:a16="http://schemas.microsoft.com/office/drawing/2014/main" id="{E27D89C6-5D4C-442E-9A9E-D9EA49B738D5}"/>
              </a:ext>
            </a:extLst>
          </p:cNvPr>
          <p:cNvSpPr/>
          <p:nvPr/>
        </p:nvSpPr>
        <p:spPr>
          <a:xfrm>
            <a:off x="6287817" y="3364020"/>
            <a:ext cx="4675427" cy="3497689"/>
          </a:xfrm>
          <a:custGeom>
            <a:avLst/>
            <a:gdLst>
              <a:gd name="connsiteX0" fmla="*/ 6808 w 4675426"/>
              <a:gd name="connsiteY0" fmla="*/ 921797 h 3497689"/>
              <a:gd name="connsiteX1" fmla="*/ 49337 w 4675426"/>
              <a:gd name="connsiteY1" fmla="*/ 1635375 h 3497689"/>
              <a:gd name="connsiteX2" fmla="*/ 37649 w 4675426"/>
              <a:gd name="connsiteY2" fmla="*/ 1891090 h 3497689"/>
              <a:gd name="connsiteX3" fmla="*/ 281352 w 4675426"/>
              <a:gd name="connsiteY3" fmla="*/ 2181868 h 3497689"/>
              <a:gd name="connsiteX4" fmla="*/ 576566 w 4675426"/>
              <a:gd name="connsiteY4" fmla="*/ 2613110 h 3497689"/>
              <a:gd name="connsiteX5" fmla="*/ 736943 w 4675426"/>
              <a:gd name="connsiteY5" fmla="*/ 3024223 h 3497689"/>
              <a:gd name="connsiteX6" fmla="*/ 1615875 w 4675426"/>
              <a:gd name="connsiteY6" fmla="*/ 3372896 h 3497689"/>
              <a:gd name="connsiteX7" fmla="*/ 3024202 w 4675426"/>
              <a:gd name="connsiteY7" fmla="*/ 3478732 h 3497689"/>
              <a:gd name="connsiteX8" fmla="*/ 3602185 w 4675426"/>
              <a:gd name="connsiteY8" fmla="*/ 3488471 h 3497689"/>
              <a:gd name="connsiteX9" fmla="*/ 4039812 w 4675426"/>
              <a:gd name="connsiteY9" fmla="*/ 3378523 h 3497689"/>
              <a:gd name="connsiteX10" fmla="*/ 4297691 w 4675426"/>
              <a:gd name="connsiteY10" fmla="*/ 3220095 h 3497689"/>
              <a:gd name="connsiteX11" fmla="*/ 4574941 w 4675426"/>
              <a:gd name="connsiteY11" fmla="*/ 2734745 h 3497689"/>
              <a:gd name="connsiteX12" fmla="*/ 4425170 w 4675426"/>
              <a:gd name="connsiteY12" fmla="*/ 1010967 h 3497689"/>
              <a:gd name="connsiteX13" fmla="*/ 4140345 w 4675426"/>
              <a:gd name="connsiteY13" fmla="*/ 299986 h 3497689"/>
              <a:gd name="connsiteX14" fmla="*/ 4101278 w 4675426"/>
              <a:gd name="connsiteY14" fmla="*/ 73057 h 3497689"/>
              <a:gd name="connsiteX15" fmla="*/ 3841776 w 4675426"/>
              <a:gd name="connsiteY15" fmla="*/ 2500 h 3497689"/>
              <a:gd name="connsiteX16" fmla="*/ 2511798 w 4675426"/>
              <a:gd name="connsiteY16" fmla="*/ 162985 h 3497689"/>
              <a:gd name="connsiteX17" fmla="*/ 869616 w 4675426"/>
              <a:gd name="connsiteY17" fmla="*/ 180516 h 3497689"/>
              <a:gd name="connsiteX18" fmla="*/ 160366 w 4675426"/>
              <a:gd name="connsiteY18" fmla="*/ 276179 h 3497689"/>
              <a:gd name="connsiteX19" fmla="*/ 6808 w 4675426"/>
              <a:gd name="connsiteY19" fmla="*/ 921797 h 349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75426" h="3497689">
                <a:moveTo>
                  <a:pt x="6808" y="921797"/>
                </a:moveTo>
                <a:cubicBezTo>
                  <a:pt x="25745" y="1159873"/>
                  <a:pt x="79962" y="1398490"/>
                  <a:pt x="49337" y="1635375"/>
                </a:cubicBezTo>
                <a:cubicBezTo>
                  <a:pt x="38298" y="1720542"/>
                  <a:pt x="16439" y="1807764"/>
                  <a:pt x="37649" y="1891090"/>
                </a:cubicBezTo>
                <a:cubicBezTo>
                  <a:pt x="69357" y="2015756"/>
                  <a:pt x="186122" y="2095511"/>
                  <a:pt x="281352" y="2181868"/>
                </a:cubicBezTo>
                <a:cubicBezTo>
                  <a:pt x="411645" y="2299823"/>
                  <a:pt x="513693" y="2448945"/>
                  <a:pt x="576566" y="2613110"/>
                </a:cubicBezTo>
                <a:cubicBezTo>
                  <a:pt x="629376" y="2750869"/>
                  <a:pt x="655889" y="2900857"/>
                  <a:pt x="736943" y="3024223"/>
                </a:cubicBezTo>
                <a:cubicBezTo>
                  <a:pt x="916582" y="3297686"/>
                  <a:pt x="1289603" y="3348331"/>
                  <a:pt x="1615875" y="3372896"/>
                </a:cubicBezTo>
                <a:cubicBezTo>
                  <a:pt x="2085318" y="3408175"/>
                  <a:pt x="2554760" y="3443453"/>
                  <a:pt x="3024202" y="3478732"/>
                </a:cubicBezTo>
                <a:cubicBezTo>
                  <a:pt x="3216610" y="3493232"/>
                  <a:pt x="3410210" y="3507625"/>
                  <a:pt x="3602185" y="3488471"/>
                </a:cubicBezTo>
                <a:cubicBezTo>
                  <a:pt x="3752389" y="3473429"/>
                  <a:pt x="3900862" y="3437718"/>
                  <a:pt x="4039812" y="3378523"/>
                </a:cubicBezTo>
                <a:cubicBezTo>
                  <a:pt x="4133094" y="3338808"/>
                  <a:pt x="4222589" y="3288163"/>
                  <a:pt x="4297691" y="3220095"/>
                </a:cubicBezTo>
                <a:cubicBezTo>
                  <a:pt x="4437507" y="3093482"/>
                  <a:pt x="4519318" y="2914925"/>
                  <a:pt x="4574941" y="2734745"/>
                </a:cubicBezTo>
                <a:cubicBezTo>
                  <a:pt x="4749602" y="2169747"/>
                  <a:pt x="4694629" y="1537331"/>
                  <a:pt x="4425170" y="1010967"/>
                </a:cubicBezTo>
                <a:cubicBezTo>
                  <a:pt x="4307647" y="781441"/>
                  <a:pt x="4147270" y="557758"/>
                  <a:pt x="4140345" y="299986"/>
                </a:cubicBezTo>
                <a:cubicBezTo>
                  <a:pt x="4138289" y="221746"/>
                  <a:pt x="4148461" y="135389"/>
                  <a:pt x="4101278" y="73057"/>
                </a:cubicBezTo>
                <a:cubicBezTo>
                  <a:pt x="4044682" y="-1612"/>
                  <a:pt x="3935167" y="-4426"/>
                  <a:pt x="3841776" y="2500"/>
                </a:cubicBezTo>
                <a:cubicBezTo>
                  <a:pt x="3396358" y="35398"/>
                  <a:pt x="2957216" y="130195"/>
                  <a:pt x="2511798" y="162985"/>
                </a:cubicBezTo>
                <a:cubicBezTo>
                  <a:pt x="1964981" y="203133"/>
                  <a:pt x="1416649" y="149349"/>
                  <a:pt x="869616" y="180516"/>
                </a:cubicBezTo>
                <a:cubicBezTo>
                  <a:pt x="686406" y="191013"/>
                  <a:pt x="316739" y="174131"/>
                  <a:pt x="160366" y="276179"/>
                </a:cubicBezTo>
                <a:cubicBezTo>
                  <a:pt x="-15485" y="390888"/>
                  <a:pt x="-7585" y="739886"/>
                  <a:pt x="6808" y="921797"/>
                </a:cubicBezTo>
                <a:close/>
              </a:path>
            </a:pathLst>
          </a:custGeom>
          <a:solidFill>
            <a:srgbClr val="1E9356"/>
          </a:solidFill>
          <a:ln w="10804" cap="flat">
            <a:noFill/>
            <a:prstDash val="solid"/>
            <a:miter/>
          </a:ln>
        </p:spPr>
        <p:txBody>
          <a:bodyPr rtlCol="0" anchor="ctr"/>
          <a:lstStyle/>
          <a:p>
            <a:endParaRPr lang="en-US" sz="1800"/>
          </a:p>
        </p:txBody>
      </p:sp>
      <p:sp>
        <p:nvSpPr>
          <p:cNvPr id="13" name="Graphic 9">
            <a:extLst>
              <a:ext uri="{FF2B5EF4-FFF2-40B4-BE49-F238E27FC236}">
                <a16:creationId xmlns:a16="http://schemas.microsoft.com/office/drawing/2014/main" id="{7EC87F12-B347-4656-9829-602001351BE3}"/>
              </a:ext>
            </a:extLst>
          </p:cNvPr>
          <p:cNvSpPr/>
          <p:nvPr/>
        </p:nvSpPr>
        <p:spPr>
          <a:xfrm>
            <a:off x="807380" y="3205167"/>
            <a:ext cx="5367797" cy="3294057"/>
          </a:xfrm>
          <a:custGeom>
            <a:avLst/>
            <a:gdLst>
              <a:gd name="connsiteX0" fmla="*/ 159782 w 5367797"/>
              <a:gd name="connsiteY0" fmla="*/ 1323304 h 3294057"/>
              <a:gd name="connsiteX1" fmla="*/ 287226 w 5367797"/>
              <a:gd name="connsiteY1" fmla="*/ 1846989 h 3294057"/>
              <a:gd name="connsiteX2" fmla="*/ 1952 w 5367797"/>
              <a:gd name="connsiteY2" fmla="*/ 2768533 h 3294057"/>
              <a:gd name="connsiteX3" fmla="*/ 503634 w 5367797"/>
              <a:gd name="connsiteY3" fmla="*/ 3269929 h 3294057"/>
              <a:gd name="connsiteX4" fmla="*/ 1252776 w 5367797"/>
              <a:gd name="connsiteY4" fmla="*/ 3213445 h 3294057"/>
              <a:gd name="connsiteX5" fmla="*/ 2873550 w 5367797"/>
              <a:gd name="connsiteY5" fmla="*/ 2873879 h 3294057"/>
              <a:gd name="connsiteX6" fmla="*/ 4520517 w 5367797"/>
              <a:gd name="connsiteY6" fmla="*/ 2948936 h 3294057"/>
              <a:gd name="connsiteX7" fmla="*/ 5173933 w 5367797"/>
              <a:gd name="connsiteY7" fmla="*/ 2762532 h 3294057"/>
              <a:gd name="connsiteX8" fmla="*/ 5298138 w 5367797"/>
              <a:gd name="connsiteY8" fmla="*/ 2149789 h 3294057"/>
              <a:gd name="connsiteX9" fmla="*/ 4600147 w 5367797"/>
              <a:gd name="connsiteY9" fmla="*/ 1764312 h 3294057"/>
              <a:gd name="connsiteX10" fmla="*/ 4538615 w 5367797"/>
              <a:gd name="connsiteY10" fmla="*/ 1638106 h 3294057"/>
              <a:gd name="connsiteX11" fmla="*/ 4597765 w 5367797"/>
              <a:gd name="connsiteY11" fmla="*/ 1473704 h 3294057"/>
              <a:gd name="connsiteX12" fmla="*/ 4991815 w 5367797"/>
              <a:gd name="connsiteY12" fmla="*/ 820575 h 3294057"/>
              <a:gd name="connsiteX13" fmla="*/ 4831128 w 5367797"/>
              <a:gd name="connsiteY13" fmla="*/ 128298 h 3294057"/>
              <a:gd name="connsiteX14" fmla="*/ 4084463 w 5367797"/>
              <a:gd name="connsiteY14" fmla="*/ 121249 h 3294057"/>
              <a:gd name="connsiteX15" fmla="*/ 1095804 w 5367797"/>
              <a:gd name="connsiteY15" fmla="*/ 7807 h 3294057"/>
              <a:gd name="connsiteX16" fmla="*/ 603837 w 5367797"/>
              <a:gd name="connsiteY16" fmla="*/ 39049 h 3294057"/>
              <a:gd name="connsiteX17" fmla="*/ 212360 w 5367797"/>
              <a:gd name="connsiteY17" fmla="*/ 555494 h 3294057"/>
              <a:gd name="connsiteX18" fmla="*/ 159782 w 5367797"/>
              <a:gd name="connsiteY18" fmla="*/ 1323304 h 329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7797" h="3294057">
                <a:moveTo>
                  <a:pt x="159782" y="1323304"/>
                </a:moveTo>
                <a:cubicBezTo>
                  <a:pt x="199501" y="1499326"/>
                  <a:pt x="290465" y="1666585"/>
                  <a:pt x="287226" y="1846989"/>
                </a:cubicBezTo>
                <a:cubicBezTo>
                  <a:pt x="281511" y="2172268"/>
                  <a:pt x="-27289" y="2444492"/>
                  <a:pt x="1952" y="2768533"/>
                </a:cubicBezTo>
                <a:cubicBezTo>
                  <a:pt x="24717" y="3020278"/>
                  <a:pt x="257127" y="3213636"/>
                  <a:pt x="503634" y="3269929"/>
                </a:cubicBezTo>
                <a:cubicBezTo>
                  <a:pt x="750141" y="3326221"/>
                  <a:pt x="1007316" y="3274310"/>
                  <a:pt x="1252776" y="3213445"/>
                </a:cubicBezTo>
                <a:cubicBezTo>
                  <a:pt x="1789509" y="3080286"/>
                  <a:pt x="2321290" y="2902930"/>
                  <a:pt x="2873550" y="2873879"/>
                </a:cubicBezTo>
                <a:cubicBezTo>
                  <a:pt x="3422761" y="2844923"/>
                  <a:pt x="3970734" y="2964081"/>
                  <a:pt x="4520517" y="2948936"/>
                </a:cubicBezTo>
                <a:cubicBezTo>
                  <a:pt x="4751118" y="2942554"/>
                  <a:pt x="4994291" y="2907217"/>
                  <a:pt x="5173933" y="2762532"/>
                </a:cubicBezTo>
                <a:cubicBezTo>
                  <a:pt x="5353574" y="2617942"/>
                  <a:pt x="5437299" y="2333716"/>
                  <a:pt x="5298138" y="2149789"/>
                </a:cubicBezTo>
                <a:cubicBezTo>
                  <a:pt x="5135452" y="1934809"/>
                  <a:pt x="4782074" y="1963289"/>
                  <a:pt x="4600147" y="1764312"/>
                </a:cubicBezTo>
                <a:cubicBezTo>
                  <a:pt x="4567952" y="1729069"/>
                  <a:pt x="4541853" y="1685731"/>
                  <a:pt x="4538615" y="1638106"/>
                </a:cubicBezTo>
                <a:cubicBezTo>
                  <a:pt x="4534615" y="1578955"/>
                  <a:pt x="4565857" y="1523615"/>
                  <a:pt x="4597765" y="1473704"/>
                </a:cubicBezTo>
                <a:cubicBezTo>
                  <a:pt x="4735211" y="1258820"/>
                  <a:pt x="4907709" y="1061367"/>
                  <a:pt x="4991815" y="820575"/>
                </a:cubicBezTo>
                <a:cubicBezTo>
                  <a:pt x="5075920" y="579783"/>
                  <a:pt x="5042678" y="270697"/>
                  <a:pt x="4831128" y="128298"/>
                </a:cubicBezTo>
                <a:cubicBezTo>
                  <a:pt x="4618244" y="-15053"/>
                  <a:pt x="4335066" y="65814"/>
                  <a:pt x="4084463" y="121249"/>
                </a:cubicBezTo>
                <a:cubicBezTo>
                  <a:pt x="3106531" y="337467"/>
                  <a:pt x="2095071" y="76768"/>
                  <a:pt x="1095804" y="7807"/>
                </a:cubicBezTo>
                <a:cubicBezTo>
                  <a:pt x="930926" y="-3528"/>
                  <a:pt x="761952" y="-9148"/>
                  <a:pt x="603837" y="39049"/>
                </a:cubicBezTo>
                <a:cubicBezTo>
                  <a:pt x="351901" y="115915"/>
                  <a:pt x="238172" y="304606"/>
                  <a:pt x="212360" y="555494"/>
                </a:cubicBezTo>
                <a:cubicBezTo>
                  <a:pt x="186356" y="808764"/>
                  <a:pt x="102536" y="1069273"/>
                  <a:pt x="159782" y="1323304"/>
                </a:cubicBezTo>
                <a:close/>
              </a:path>
            </a:pathLst>
          </a:custGeom>
          <a:solidFill>
            <a:srgbClr val="46B172"/>
          </a:solidFill>
          <a:ln w="9525" cap="flat">
            <a:noFill/>
            <a:prstDash val="solid"/>
            <a:miter/>
          </a:ln>
        </p:spPr>
        <p:txBody>
          <a:bodyPr rtlCol="0" anchor="ctr"/>
          <a:lstStyle/>
          <a:p>
            <a:endParaRPr lang="en-US" sz="1800"/>
          </a:p>
        </p:txBody>
      </p:sp>
      <p:grpSp>
        <p:nvGrpSpPr>
          <p:cNvPr id="14" name="Graphic 7">
            <a:extLst>
              <a:ext uri="{FF2B5EF4-FFF2-40B4-BE49-F238E27FC236}">
                <a16:creationId xmlns:a16="http://schemas.microsoft.com/office/drawing/2014/main" id="{E15C76ED-DBB0-4C68-BD5A-B29E8F53AEF6}"/>
              </a:ext>
            </a:extLst>
          </p:cNvPr>
          <p:cNvGrpSpPr/>
          <p:nvPr/>
        </p:nvGrpSpPr>
        <p:grpSpPr>
          <a:xfrm>
            <a:off x="699146" y="762000"/>
            <a:ext cx="9138191" cy="2559210"/>
            <a:chOff x="699145" y="762000"/>
            <a:chExt cx="9138191" cy="2559210"/>
          </a:xfrm>
        </p:grpSpPr>
        <p:sp>
          <p:nvSpPr>
            <p:cNvPr id="15" name="Freeform: Shape 14">
              <a:extLst>
                <a:ext uri="{FF2B5EF4-FFF2-40B4-BE49-F238E27FC236}">
                  <a16:creationId xmlns:a16="http://schemas.microsoft.com/office/drawing/2014/main" id="{6A5CC3AE-97B7-4A2C-8AE5-4BBAFC1E2110}"/>
                </a:ext>
              </a:extLst>
            </p:cNvPr>
            <p:cNvSpPr/>
            <p:nvPr/>
          </p:nvSpPr>
          <p:spPr>
            <a:xfrm>
              <a:off x="1000049" y="1024677"/>
              <a:ext cx="8622338" cy="1798270"/>
            </a:xfrm>
            <a:custGeom>
              <a:avLst/>
              <a:gdLst>
                <a:gd name="connsiteX0" fmla="*/ 41616 w 8622338"/>
                <a:gd name="connsiteY0" fmla="*/ 692632 h 1798270"/>
                <a:gd name="connsiteX1" fmla="*/ 20289 w 8622338"/>
                <a:gd name="connsiteY1" fmla="*/ 1181467 h 1798270"/>
                <a:gd name="connsiteX2" fmla="*/ 9690 w 8622338"/>
                <a:gd name="connsiteY2" fmla="*/ 1746819 h 1798270"/>
                <a:gd name="connsiteX3" fmla="*/ 4257463 w 8622338"/>
                <a:gd name="connsiteY3" fmla="*/ 1793997 h 1798270"/>
                <a:gd name="connsiteX4" fmla="*/ 8622338 w 8622338"/>
                <a:gd name="connsiteY4" fmla="*/ 1788051 h 1798270"/>
                <a:gd name="connsiteX5" fmla="*/ 8519324 w 8622338"/>
                <a:gd name="connsiteY5" fmla="*/ 1182371 h 1798270"/>
                <a:gd name="connsiteX6" fmla="*/ 8484037 w 8622338"/>
                <a:gd name="connsiteY6" fmla="*/ 1104949 h 1798270"/>
                <a:gd name="connsiteX7" fmla="*/ 8417989 w 8622338"/>
                <a:gd name="connsiteY7" fmla="*/ 563379 h 1798270"/>
                <a:gd name="connsiteX8" fmla="*/ 8372492 w 8622338"/>
                <a:gd name="connsiteY8" fmla="*/ 189837 h 1798270"/>
                <a:gd name="connsiteX9" fmla="*/ 8372492 w 8622338"/>
                <a:gd name="connsiteY9" fmla="*/ 49727 h 1798270"/>
                <a:gd name="connsiteX10" fmla="*/ 4308777 w 8622338"/>
                <a:gd name="connsiteY10" fmla="*/ 6169 h 1798270"/>
                <a:gd name="connsiteX11" fmla="*/ 2594105 w 8622338"/>
                <a:gd name="connsiteY11" fmla="*/ 28013 h 1798270"/>
                <a:gd name="connsiteX12" fmla="*/ 1411440 w 8622338"/>
                <a:gd name="connsiteY12" fmla="*/ 37577 h 1798270"/>
                <a:gd name="connsiteX13" fmla="*/ 228257 w 8622338"/>
                <a:gd name="connsiteY13" fmla="*/ 47142 h 1798270"/>
                <a:gd name="connsiteX14" fmla="*/ 9690 w 8622338"/>
                <a:gd name="connsiteY14" fmla="*/ 38870 h 1798270"/>
                <a:gd name="connsiteX15" fmla="*/ 20289 w 8622338"/>
                <a:gd name="connsiteY15" fmla="*/ 103626 h 1798270"/>
                <a:gd name="connsiteX16" fmla="*/ 41616 w 8622338"/>
                <a:gd name="connsiteY16" fmla="*/ 292076 h 1798270"/>
                <a:gd name="connsiteX17" fmla="*/ 41616 w 8622338"/>
                <a:gd name="connsiteY17" fmla="*/ 692632 h 17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22338" h="1798270">
                  <a:moveTo>
                    <a:pt x="41616" y="692632"/>
                  </a:moveTo>
                  <a:cubicBezTo>
                    <a:pt x="41616" y="692632"/>
                    <a:pt x="39160" y="741877"/>
                    <a:pt x="20289" y="1181467"/>
                  </a:cubicBezTo>
                  <a:cubicBezTo>
                    <a:pt x="14602" y="1314468"/>
                    <a:pt x="8656" y="1508089"/>
                    <a:pt x="9690" y="1746819"/>
                  </a:cubicBezTo>
                  <a:cubicBezTo>
                    <a:pt x="1425658" y="1771248"/>
                    <a:pt x="2841495" y="1786888"/>
                    <a:pt x="4257463" y="1793997"/>
                  </a:cubicBezTo>
                  <a:cubicBezTo>
                    <a:pt x="5712206" y="1801235"/>
                    <a:pt x="7167079" y="1799296"/>
                    <a:pt x="8622338" y="1788051"/>
                  </a:cubicBezTo>
                  <a:cubicBezTo>
                    <a:pt x="8569732" y="1378707"/>
                    <a:pt x="8538583" y="1224766"/>
                    <a:pt x="8519324" y="1182371"/>
                  </a:cubicBezTo>
                  <a:cubicBezTo>
                    <a:pt x="8518548" y="1180820"/>
                    <a:pt x="8484037" y="1104949"/>
                    <a:pt x="8484037" y="1104949"/>
                  </a:cubicBezTo>
                  <a:cubicBezTo>
                    <a:pt x="8469432" y="860402"/>
                    <a:pt x="8441772" y="683455"/>
                    <a:pt x="8417989" y="563379"/>
                  </a:cubicBezTo>
                  <a:cubicBezTo>
                    <a:pt x="8407003" y="507800"/>
                    <a:pt x="8378567" y="372730"/>
                    <a:pt x="8372492" y="189837"/>
                  </a:cubicBezTo>
                  <a:cubicBezTo>
                    <a:pt x="8370554" y="131027"/>
                    <a:pt x="8371459" y="82428"/>
                    <a:pt x="8372492" y="49727"/>
                  </a:cubicBezTo>
                  <a:cubicBezTo>
                    <a:pt x="6107074" y="-5464"/>
                    <a:pt x="4949871" y="-5464"/>
                    <a:pt x="4308777" y="6169"/>
                  </a:cubicBezTo>
                  <a:cubicBezTo>
                    <a:pt x="3908996" y="13407"/>
                    <a:pt x="3170703" y="23359"/>
                    <a:pt x="2594105" y="28013"/>
                  </a:cubicBezTo>
                  <a:cubicBezTo>
                    <a:pt x="1881921" y="33829"/>
                    <a:pt x="1830737" y="23876"/>
                    <a:pt x="1411440" y="37577"/>
                  </a:cubicBezTo>
                  <a:cubicBezTo>
                    <a:pt x="775644" y="58387"/>
                    <a:pt x="475648" y="94966"/>
                    <a:pt x="228257" y="47142"/>
                  </a:cubicBezTo>
                  <a:cubicBezTo>
                    <a:pt x="194910" y="40679"/>
                    <a:pt x="49629" y="10951"/>
                    <a:pt x="9690" y="38870"/>
                  </a:cubicBezTo>
                  <a:cubicBezTo>
                    <a:pt x="-11507" y="53734"/>
                    <a:pt x="6717" y="78292"/>
                    <a:pt x="20289" y="103626"/>
                  </a:cubicBezTo>
                  <a:cubicBezTo>
                    <a:pt x="28432" y="118748"/>
                    <a:pt x="32827" y="176524"/>
                    <a:pt x="41616" y="292076"/>
                  </a:cubicBezTo>
                  <a:cubicBezTo>
                    <a:pt x="54800" y="465663"/>
                    <a:pt x="43167" y="667427"/>
                    <a:pt x="41616" y="692632"/>
                  </a:cubicBezTo>
                  <a:close/>
                </a:path>
              </a:pathLst>
            </a:custGeom>
            <a:solidFill>
              <a:srgbClr val="F6F5C2"/>
            </a:solidFill>
            <a:ln w="12920"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6EBEB3DE-2859-44F0-B7E5-2EE1AF780356}"/>
                </a:ext>
              </a:extLst>
            </p:cNvPr>
            <p:cNvSpPr/>
            <p:nvPr/>
          </p:nvSpPr>
          <p:spPr>
            <a:xfrm>
              <a:off x="699015" y="762000"/>
              <a:ext cx="1452545" cy="887192"/>
            </a:xfrm>
            <a:custGeom>
              <a:avLst/>
              <a:gdLst>
                <a:gd name="connsiteX0" fmla="*/ 1275081 w 1452545"/>
                <a:gd name="connsiteY0" fmla="*/ 0 h 887192"/>
                <a:gd name="connsiteX1" fmla="*/ 1255952 w 1452545"/>
                <a:gd name="connsiteY1" fmla="*/ 63722 h 887192"/>
                <a:gd name="connsiteX2" fmla="*/ 1327946 w 1452545"/>
                <a:gd name="connsiteY2" fmla="*/ 44722 h 887192"/>
                <a:gd name="connsiteX3" fmla="*/ 1315021 w 1452545"/>
                <a:gd name="connsiteY3" fmla="*/ 108185 h 887192"/>
                <a:gd name="connsiteX4" fmla="*/ 1387661 w 1452545"/>
                <a:gd name="connsiteY4" fmla="*/ 97974 h 887192"/>
                <a:gd name="connsiteX5" fmla="*/ 1352763 w 1452545"/>
                <a:gd name="connsiteY5" fmla="*/ 147348 h 887192"/>
                <a:gd name="connsiteX6" fmla="*/ 1415450 w 1452545"/>
                <a:gd name="connsiteY6" fmla="*/ 151485 h 887192"/>
                <a:gd name="connsiteX7" fmla="*/ 1405756 w 1452545"/>
                <a:gd name="connsiteY7" fmla="*/ 188709 h 887192"/>
                <a:gd name="connsiteX8" fmla="*/ 1452546 w 1452545"/>
                <a:gd name="connsiteY8" fmla="*/ 183539 h 887192"/>
                <a:gd name="connsiteX9" fmla="*/ 1072671 w 1452545"/>
                <a:gd name="connsiteY9" fmla="*/ 400038 h 887192"/>
                <a:gd name="connsiteX10" fmla="*/ 534074 w 1452545"/>
                <a:gd name="connsiteY10" fmla="*/ 669789 h 887192"/>
                <a:gd name="connsiteX11" fmla="*/ 212880 w 1452545"/>
                <a:gd name="connsiteY11" fmla="*/ 825798 h 887192"/>
                <a:gd name="connsiteX12" fmla="*/ 47565 w 1452545"/>
                <a:gd name="connsiteY12" fmla="*/ 887193 h 887192"/>
                <a:gd name="connsiteX13" fmla="*/ 114647 w 1452545"/>
                <a:gd name="connsiteY13" fmla="*/ 825022 h 887192"/>
                <a:gd name="connsiteX14" fmla="*/ 44592 w 1452545"/>
                <a:gd name="connsiteY14" fmla="*/ 814940 h 887192"/>
                <a:gd name="connsiteX15" fmla="*/ 80654 w 1452545"/>
                <a:gd name="connsiteY15" fmla="*/ 774484 h 887192"/>
                <a:gd name="connsiteX16" fmla="*/ 28177 w 1452545"/>
                <a:gd name="connsiteY16" fmla="*/ 761559 h 887192"/>
                <a:gd name="connsiteX17" fmla="*/ 71089 w 1452545"/>
                <a:gd name="connsiteY17" fmla="*/ 711409 h 887192"/>
                <a:gd name="connsiteX18" fmla="*/ 0 w 1452545"/>
                <a:gd name="connsiteY18" fmla="*/ 690857 h 887192"/>
                <a:gd name="connsiteX19" fmla="*/ 32055 w 1452545"/>
                <a:gd name="connsiteY19" fmla="*/ 640190 h 887192"/>
                <a:gd name="connsiteX20" fmla="*/ 88668 w 1452545"/>
                <a:gd name="connsiteY20" fmla="*/ 538856 h 887192"/>
                <a:gd name="connsiteX21" fmla="*/ 370052 w 1452545"/>
                <a:gd name="connsiteY21" fmla="*/ 399909 h 887192"/>
                <a:gd name="connsiteX22" fmla="*/ 947813 w 1452545"/>
                <a:gd name="connsiteY22" fmla="*/ 132614 h 887192"/>
                <a:gd name="connsiteX23" fmla="*/ 1112481 w 1452545"/>
                <a:gd name="connsiteY23" fmla="*/ 63722 h 887192"/>
                <a:gd name="connsiteX24" fmla="*/ 1275081 w 1452545"/>
                <a:gd name="connsiteY24" fmla="*/ 0 h 88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545" h="887192">
                  <a:moveTo>
                    <a:pt x="1275081" y="0"/>
                  </a:moveTo>
                  <a:cubicBezTo>
                    <a:pt x="1272238" y="22102"/>
                    <a:pt x="1265775" y="43688"/>
                    <a:pt x="1255952" y="63722"/>
                  </a:cubicBezTo>
                  <a:cubicBezTo>
                    <a:pt x="1278571" y="53252"/>
                    <a:pt x="1303129" y="46790"/>
                    <a:pt x="1327946" y="44722"/>
                  </a:cubicBezTo>
                  <a:cubicBezTo>
                    <a:pt x="1323681" y="65919"/>
                    <a:pt x="1319286" y="86987"/>
                    <a:pt x="1315021" y="108185"/>
                  </a:cubicBezTo>
                  <a:cubicBezTo>
                    <a:pt x="1339191" y="104824"/>
                    <a:pt x="1363491" y="101334"/>
                    <a:pt x="1387661" y="97974"/>
                  </a:cubicBezTo>
                  <a:cubicBezTo>
                    <a:pt x="1376028" y="114389"/>
                    <a:pt x="1364395" y="130933"/>
                    <a:pt x="1352763" y="147348"/>
                  </a:cubicBezTo>
                  <a:cubicBezTo>
                    <a:pt x="1373314" y="151872"/>
                    <a:pt x="1394511" y="153294"/>
                    <a:pt x="1415450" y="151485"/>
                  </a:cubicBezTo>
                  <a:cubicBezTo>
                    <a:pt x="1412219" y="163893"/>
                    <a:pt x="1408988" y="176301"/>
                    <a:pt x="1405756" y="188709"/>
                  </a:cubicBezTo>
                  <a:cubicBezTo>
                    <a:pt x="1421396" y="187029"/>
                    <a:pt x="1436906" y="185220"/>
                    <a:pt x="1452546" y="183539"/>
                  </a:cubicBezTo>
                  <a:cubicBezTo>
                    <a:pt x="1333375" y="267683"/>
                    <a:pt x="1202829" y="334119"/>
                    <a:pt x="1072671" y="400038"/>
                  </a:cubicBezTo>
                  <a:cubicBezTo>
                    <a:pt x="893526" y="490645"/>
                    <a:pt x="714123" y="580863"/>
                    <a:pt x="534074" y="669789"/>
                  </a:cubicBezTo>
                  <a:cubicBezTo>
                    <a:pt x="427311" y="722524"/>
                    <a:pt x="320418" y="774743"/>
                    <a:pt x="212880" y="825798"/>
                  </a:cubicBezTo>
                  <a:cubicBezTo>
                    <a:pt x="159628" y="851131"/>
                    <a:pt x="105470" y="876206"/>
                    <a:pt x="47565" y="887193"/>
                  </a:cubicBezTo>
                  <a:cubicBezTo>
                    <a:pt x="69926" y="866512"/>
                    <a:pt x="92287" y="845832"/>
                    <a:pt x="114647" y="825022"/>
                  </a:cubicBezTo>
                  <a:cubicBezTo>
                    <a:pt x="91253" y="821662"/>
                    <a:pt x="67987" y="818301"/>
                    <a:pt x="44592" y="814940"/>
                  </a:cubicBezTo>
                  <a:cubicBezTo>
                    <a:pt x="56613" y="801498"/>
                    <a:pt x="68633" y="787926"/>
                    <a:pt x="80654" y="774484"/>
                  </a:cubicBezTo>
                  <a:cubicBezTo>
                    <a:pt x="62558" y="774355"/>
                    <a:pt x="44334" y="769960"/>
                    <a:pt x="28177" y="761559"/>
                  </a:cubicBezTo>
                  <a:cubicBezTo>
                    <a:pt x="45109" y="747341"/>
                    <a:pt x="59715" y="730409"/>
                    <a:pt x="71089" y="711409"/>
                  </a:cubicBezTo>
                  <a:cubicBezTo>
                    <a:pt x="47565" y="704946"/>
                    <a:pt x="22232" y="700164"/>
                    <a:pt x="0" y="690857"/>
                  </a:cubicBezTo>
                  <a:cubicBezTo>
                    <a:pt x="10469" y="674055"/>
                    <a:pt x="24041" y="658673"/>
                    <a:pt x="32055" y="640190"/>
                  </a:cubicBezTo>
                  <a:cubicBezTo>
                    <a:pt x="-43558" y="603741"/>
                    <a:pt x="47177" y="560441"/>
                    <a:pt x="88668" y="538856"/>
                  </a:cubicBezTo>
                  <a:cubicBezTo>
                    <a:pt x="181342" y="490515"/>
                    <a:pt x="276085" y="445794"/>
                    <a:pt x="370052" y="399909"/>
                  </a:cubicBezTo>
                  <a:cubicBezTo>
                    <a:pt x="560829" y="306976"/>
                    <a:pt x="752899" y="216499"/>
                    <a:pt x="947813" y="132614"/>
                  </a:cubicBezTo>
                  <a:cubicBezTo>
                    <a:pt x="1002487" y="109090"/>
                    <a:pt x="1057290" y="86083"/>
                    <a:pt x="1112481" y="63722"/>
                  </a:cubicBezTo>
                  <a:cubicBezTo>
                    <a:pt x="1130447" y="56613"/>
                    <a:pt x="1273401" y="13055"/>
                    <a:pt x="1275081" y="0"/>
                  </a:cubicBezTo>
                  <a:close/>
                </a:path>
              </a:pathLst>
            </a:custGeom>
            <a:solidFill>
              <a:srgbClr val="D9D693"/>
            </a:solidFill>
            <a:ln w="12920"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E61FBEA3-F790-4A94-BDE1-4F753DA2C630}"/>
                </a:ext>
              </a:extLst>
            </p:cNvPr>
            <p:cNvSpPr/>
            <p:nvPr/>
          </p:nvSpPr>
          <p:spPr>
            <a:xfrm>
              <a:off x="8653756" y="2033979"/>
              <a:ext cx="1178538" cy="1289040"/>
            </a:xfrm>
            <a:custGeom>
              <a:avLst/>
              <a:gdLst>
                <a:gd name="connsiteX0" fmla="*/ 944461 w 1178538"/>
                <a:gd name="connsiteY0" fmla="*/ 0 h 1289040"/>
                <a:gd name="connsiteX1" fmla="*/ 951183 w 1178538"/>
                <a:gd name="connsiteY1" fmla="*/ 66177 h 1289040"/>
                <a:gd name="connsiteX2" fmla="*/ 1010509 w 1178538"/>
                <a:gd name="connsiteY2" fmla="*/ 21068 h 1289040"/>
                <a:gd name="connsiteX3" fmla="*/ 1022789 w 1178538"/>
                <a:gd name="connsiteY3" fmla="*/ 84661 h 1289040"/>
                <a:gd name="connsiteX4" fmla="*/ 1085994 w 1178538"/>
                <a:gd name="connsiteY4" fmla="*/ 47436 h 1289040"/>
                <a:gd name="connsiteX5" fmla="*/ 1072551 w 1178538"/>
                <a:gd name="connsiteY5" fmla="*/ 106375 h 1289040"/>
                <a:gd name="connsiteX6" fmla="*/ 1132008 w 1178538"/>
                <a:gd name="connsiteY6" fmla="*/ 86212 h 1289040"/>
                <a:gd name="connsiteX7" fmla="*/ 1137307 w 1178538"/>
                <a:gd name="connsiteY7" fmla="*/ 124341 h 1289040"/>
                <a:gd name="connsiteX8" fmla="*/ 1178538 w 1178538"/>
                <a:gd name="connsiteY8" fmla="*/ 101722 h 1289040"/>
                <a:gd name="connsiteX9" fmla="*/ 910209 w 1178538"/>
                <a:gd name="connsiteY9" fmla="*/ 446957 h 1289040"/>
                <a:gd name="connsiteX10" fmla="*/ 515729 w 1178538"/>
                <a:gd name="connsiteY10" fmla="*/ 902186 h 1289040"/>
                <a:gd name="connsiteX11" fmla="*/ 278549 w 1178538"/>
                <a:gd name="connsiteY11" fmla="*/ 1169094 h 1289040"/>
                <a:gd name="connsiteX12" fmla="*/ 149296 w 1178538"/>
                <a:gd name="connsiteY12" fmla="*/ 1289040 h 1289040"/>
                <a:gd name="connsiteX13" fmla="*/ 187555 w 1178538"/>
                <a:gd name="connsiteY13" fmla="*/ 1205931 h 1289040"/>
                <a:gd name="connsiteX14" fmla="*/ 119051 w 1178538"/>
                <a:gd name="connsiteY14" fmla="*/ 1223380 h 1289040"/>
                <a:gd name="connsiteX15" fmla="*/ 136888 w 1178538"/>
                <a:gd name="connsiteY15" fmla="*/ 1172196 h 1289040"/>
                <a:gd name="connsiteX16" fmla="*/ 83507 w 1178538"/>
                <a:gd name="connsiteY16" fmla="*/ 1180339 h 1289040"/>
                <a:gd name="connsiteX17" fmla="*/ 103928 w 1178538"/>
                <a:gd name="connsiteY17" fmla="*/ 1117651 h 1289040"/>
                <a:gd name="connsiteX18" fmla="*/ 30384 w 1178538"/>
                <a:gd name="connsiteY18" fmla="*/ 1125794 h 1289040"/>
                <a:gd name="connsiteX19" fmla="*/ 40595 w 1178538"/>
                <a:gd name="connsiteY19" fmla="*/ 1066725 h 1289040"/>
                <a:gd name="connsiteX20" fmla="*/ 54166 w 1178538"/>
                <a:gd name="connsiteY20" fmla="*/ 951432 h 1289040"/>
                <a:gd name="connsiteX21" fmla="*/ 261100 w 1178538"/>
                <a:gd name="connsiteY21" fmla="*/ 715545 h 1289040"/>
                <a:gd name="connsiteX22" fmla="*/ 692806 w 1178538"/>
                <a:gd name="connsiteY22" fmla="*/ 247778 h 1289040"/>
                <a:gd name="connsiteX23" fmla="*/ 818569 w 1178538"/>
                <a:gd name="connsiteY23" fmla="*/ 121110 h 1289040"/>
                <a:gd name="connsiteX24" fmla="*/ 944461 w 1178538"/>
                <a:gd name="connsiteY24" fmla="*/ 0 h 128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8538" h="1289040">
                  <a:moveTo>
                    <a:pt x="944461" y="0"/>
                  </a:moveTo>
                  <a:cubicBezTo>
                    <a:pt x="950278" y="21456"/>
                    <a:pt x="952475" y="43946"/>
                    <a:pt x="951183" y="66177"/>
                  </a:cubicBezTo>
                  <a:cubicBezTo>
                    <a:pt x="968115" y="47824"/>
                    <a:pt x="988278" y="32572"/>
                    <a:pt x="1010509" y="21068"/>
                  </a:cubicBezTo>
                  <a:cubicBezTo>
                    <a:pt x="1014646" y="42266"/>
                    <a:pt x="1018652" y="63463"/>
                    <a:pt x="1022789" y="84661"/>
                  </a:cubicBezTo>
                  <a:cubicBezTo>
                    <a:pt x="1043857" y="72252"/>
                    <a:pt x="1064925" y="59844"/>
                    <a:pt x="1085994" y="47436"/>
                  </a:cubicBezTo>
                  <a:cubicBezTo>
                    <a:pt x="1081469" y="67082"/>
                    <a:pt x="1077075" y="86729"/>
                    <a:pt x="1072551" y="106375"/>
                  </a:cubicBezTo>
                  <a:cubicBezTo>
                    <a:pt x="1093232" y="102756"/>
                    <a:pt x="1113395" y="95906"/>
                    <a:pt x="1132008" y="86212"/>
                  </a:cubicBezTo>
                  <a:cubicBezTo>
                    <a:pt x="1133817" y="98878"/>
                    <a:pt x="1135498" y="111675"/>
                    <a:pt x="1137307" y="124341"/>
                  </a:cubicBezTo>
                  <a:cubicBezTo>
                    <a:pt x="1151007" y="116845"/>
                    <a:pt x="1164838" y="109219"/>
                    <a:pt x="1178538" y="101722"/>
                  </a:cubicBezTo>
                  <a:cubicBezTo>
                    <a:pt x="1100599" y="225029"/>
                    <a:pt x="1005340" y="336316"/>
                    <a:pt x="910209" y="446957"/>
                  </a:cubicBezTo>
                  <a:cubicBezTo>
                    <a:pt x="779275" y="599217"/>
                    <a:pt x="648084" y="751089"/>
                    <a:pt x="515729" y="902186"/>
                  </a:cubicBezTo>
                  <a:cubicBezTo>
                    <a:pt x="437272" y="991629"/>
                    <a:pt x="358428" y="1080814"/>
                    <a:pt x="278549" y="1169094"/>
                  </a:cubicBezTo>
                  <a:cubicBezTo>
                    <a:pt x="238998" y="1212781"/>
                    <a:pt x="198671" y="1256727"/>
                    <a:pt x="149296" y="1289040"/>
                  </a:cubicBezTo>
                  <a:cubicBezTo>
                    <a:pt x="162092" y="1261380"/>
                    <a:pt x="174889" y="1233720"/>
                    <a:pt x="187555" y="1205931"/>
                  </a:cubicBezTo>
                  <a:cubicBezTo>
                    <a:pt x="164677" y="1211747"/>
                    <a:pt x="141800" y="1217564"/>
                    <a:pt x="119051" y="1223380"/>
                  </a:cubicBezTo>
                  <a:cubicBezTo>
                    <a:pt x="124997" y="1206319"/>
                    <a:pt x="130942" y="1189257"/>
                    <a:pt x="136888" y="1172196"/>
                  </a:cubicBezTo>
                  <a:cubicBezTo>
                    <a:pt x="120085" y="1179046"/>
                    <a:pt x="101602" y="1181890"/>
                    <a:pt x="83507" y="1180339"/>
                  </a:cubicBezTo>
                  <a:cubicBezTo>
                    <a:pt x="93718" y="1160821"/>
                    <a:pt x="100697" y="1139495"/>
                    <a:pt x="103928" y="1117651"/>
                  </a:cubicBezTo>
                  <a:cubicBezTo>
                    <a:pt x="79758" y="1120624"/>
                    <a:pt x="54554" y="1125923"/>
                    <a:pt x="30384" y="1125794"/>
                  </a:cubicBezTo>
                  <a:cubicBezTo>
                    <a:pt x="33615" y="1106277"/>
                    <a:pt x="40336" y="1086889"/>
                    <a:pt x="40595" y="1066725"/>
                  </a:cubicBezTo>
                  <a:cubicBezTo>
                    <a:pt x="-43290" y="1061943"/>
                    <a:pt x="24050" y="987235"/>
                    <a:pt x="54166" y="951432"/>
                  </a:cubicBezTo>
                  <a:cubicBezTo>
                    <a:pt x="121378" y="871295"/>
                    <a:pt x="191692" y="793743"/>
                    <a:pt x="261100" y="715545"/>
                  </a:cubicBezTo>
                  <a:cubicBezTo>
                    <a:pt x="401857" y="556693"/>
                    <a:pt x="544811" y="399780"/>
                    <a:pt x="692806" y="247778"/>
                  </a:cubicBezTo>
                  <a:cubicBezTo>
                    <a:pt x="734296" y="205125"/>
                    <a:pt x="776174" y="162988"/>
                    <a:pt x="818569" y="121110"/>
                  </a:cubicBezTo>
                  <a:cubicBezTo>
                    <a:pt x="832528" y="107539"/>
                    <a:pt x="947822" y="12667"/>
                    <a:pt x="944461" y="0"/>
                  </a:cubicBezTo>
                  <a:close/>
                </a:path>
              </a:pathLst>
            </a:custGeom>
            <a:solidFill>
              <a:srgbClr val="D9D693"/>
            </a:solidFill>
            <a:ln w="12920"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63601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5E49-0A91-4C27-9D21-D136EA8DD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FC67B54-0282-46E2-94BF-0388766E39B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3D7272F0-773C-43EE-87FD-B7A6FEAF89C1}"/>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5" name="Footer Placeholder 4">
            <a:extLst>
              <a:ext uri="{FF2B5EF4-FFF2-40B4-BE49-F238E27FC236}">
                <a16:creationId xmlns:a16="http://schemas.microsoft.com/office/drawing/2014/main" id="{082022B3-5882-48C0-A5F9-F775BA4540B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289EA2-99DD-46DB-86BD-570D6705D6D2}"/>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117633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619A-CAEA-4070-BA11-2DE07C394B6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8B44B05-BF6D-4A51-AB98-A59965DD6B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9D14B0E-9694-4934-B1EC-D9155C845F31}"/>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5" name="Footer Placeholder 4">
            <a:extLst>
              <a:ext uri="{FF2B5EF4-FFF2-40B4-BE49-F238E27FC236}">
                <a16:creationId xmlns:a16="http://schemas.microsoft.com/office/drawing/2014/main" id="{840D968F-7C85-4E0C-AA0F-F7CFF0E318E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0D0EBF7-4E0F-4801-8C6D-BA527C37924E}"/>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093115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2815-5214-4C12-BA93-8BBE95FBF78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9E4D76D-0263-4E6F-A8A4-61CB3CB9AE2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12CC01-F1E5-48BD-96A3-05309C86A927}"/>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5" name="Footer Placeholder 4">
            <a:extLst>
              <a:ext uri="{FF2B5EF4-FFF2-40B4-BE49-F238E27FC236}">
                <a16:creationId xmlns:a16="http://schemas.microsoft.com/office/drawing/2014/main" id="{CB54268C-DDF0-4424-AA33-2912E862A38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13AD943-D9D7-4901-9705-0BA65800FEEB}"/>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939172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6BA5-4F9F-4AC4-8D5C-C1E19D91345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71F74AB-ABB8-4C1F-92F9-F1C5F1E64D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36C834B-2270-42D6-90F4-1B8816EAC6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1293176E-9C44-4A72-838C-B1028D23179C}"/>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6" name="Footer Placeholder 5">
            <a:extLst>
              <a:ext uri="{FF2B5EF4-FFF2-40B4-BE49-F238E27FC236}">
                <a16:creationId xmlns:a16="http://schemas.microsoft.com/office/drawing/2014/main" id="{95ACBE86-F910-4C36-A817-7761852EE8C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F48645D-648B-4927-84E3-EAA0A275204C}"/>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58045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219C-E1D7-455A-8466-12B296109DB5}"/>
              </a:ext>
            </a:extLst>
          </p:cNvPr>
          <p:cNvSpPr>
            <a:spLocks noGrp="1"/>
          </p:cNvSpPr>
          <p:nvPr>
            <p:ph type="title"/>
          </p:nvPr>
        </p:nvSpPr>
        <p:spPr>
          <a:xfrm>
            <a:off x="839788" y="365127"/>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7F11CB-BF3B-4EF7-A1A3-28E269DD75F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5E1EF-0BD8-4C01-8653-7F3D71F0380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CA5E4DA-F4BE-4D16-8752-864A5BF490D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06D9A-9656-4011-84BF-80323C1DE60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75F05AC-E99D-4F0F-AA27-44400D6A2F49}"/>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8" name="Footer Placeholder 7">
            <a:extLst>
              <a:ext uri="{FF2B5EF4-FFF2-40B4-BE49-F238E27FC236}">
                <a16:creationId xmlns:a16="http://schemas.microsoft.com/office/drawing/2014/main" id="{3395EA93-7D9D-434F-B669-9436E4D82CD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FD4E9CA-DBAB-45A4-8F06-B350615387C9}"/>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89975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3D6C3DA-1B3C-47D6-8C2F-F0D0360EC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202371" cy="3795049"/>
          </a:xfrm>
          <a:prstGeom prst="rect">
            <a:avLst/>
          </a:prstGeom>
        </p:spPr>
      </p:pic>
      <p:sp>
        <p:nvSpPr>
          <p:cNvPr id="2" name="Title 1">
            <a:extLst>
              <a:ext uri="{FF2B5EF4-FFF2-40B4-BE49-F238E27FC236}">
                <a16:creationId xmlns:a16="http://schemas.microsoft.com/office/drawing/2014/main" id="{9B9566AC-B462-41D1-98B0-85DE1486E316}"/>
              </a:ext>
            </a:extLst>
          </p:cNvPr>
          <p:cNvSpPr>
            <a:spLocks noGrp="1"/>
          </p:cNvSpPr>
          <p:nvPr>
            <p:ph type="ctrTitle"/>
          </p:nvPr>
        </p:nvSpPr>
        <p:spPr>
          <a:xfrm>
            <a:off x="1438275" y="3228202"/>
            <a:ext cx="9144000" cy="907440"/>
          </a:xfrm>
          <a:prstGeom prst="rect">
            <a:avLst/>
          </a:prstGeom>
        </p:spPr>
        <p:txBody>
          <a:bodyPr anchor="b"/>
          <a:lstStyle>
            <a:lvl1pPr algn="ctr">
              <a:defRPr sz="6000">
                <a:solidFill>
                  <a:schemeClr val="tx1">
                    <a:lumMod val="65000"/>
                    <a:lumOff val="35000"/>
                  </a:schemeClr>
                </a:solidFill>
                <a:latin typeface="Avenir Black" panose="020B0803020203020204" pitchFamily="34" charset="0"/>
              </a:defRPr>
            </a:lvl1pPr>
          </a:lstStyle>
          <a:p>
            <a:endParaRPr lang="en-US"/>
          </a:p>
        </p:txBody>
      </p:sp>
      <p:sp>
        <p:nvSpPr>
          <p:cNvPr id="3" name="Subtitle 2">
            <a:extLst>
              <a:ext uri="{FF2B5EF4-FFF2-40B4-BE49-F238E27FC236}">
                <a16:creationId xmlns:a16="http://schemas.microsoft.com/office/drawing/2014/main" id="{C7649024-ABA8-4796-9769-9BD0CDF887EF}"/>
              </a:ext>
            </a:extLst>
          </p:cNvPr>
          <p:cNvSpPr>
            <a:spLocks noGrp="1"/>
          </p:cNvSpPr>
          <p:nvPr>
            <p:ph type="subTitle" idx="1"/>
          </p:nvPr>
        </p:nvSpPr>
        <p:spPr>
          <a:xfrm>
            <a:off x="1524000" y="4179428"/>
            <a:ext cx="9144000" cy="692352"/>
          </a:xfrm>
          <a:prstGeom prst="rect">
            <a:avLst/>
          </a:prstGeom>
        </p:spPr>
        <p:txBody>
          <a:bodyPr/>
          <a:lstStyle>
            <a:lvl1pPr marL="0" indent="0" algn="ctr">
              <a:buNone/>
              <a:defRPr sz="2400">
                <a:solidFill>
                  <a:schemeClr val="tx1">
                    <a:lumMod val="65000"/>
                    <a:lumOff val="35000"/>
                  </a:schemeClr>
                </a:solidFill>
                <a:latin typeface="Avenir 85 Heavy" panose="020B06030202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5037F453-1BE7-4DDE-AB7B-6484D06872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38601" y="1091223"/>
            <a:ext cx="3943351" cy="1752600"/>
          </a:xfrm>
          <a:prstGeom prst="rect">
            <a:avLst/>
          </a:prstGeom>
        </p:spPr>
      </p:pic>
      <p:sp>
        <p:nvSpPr>
          <p:cNvPr id="13" name="Rectangle 12">
            <a:extLst>
              <a:ext uri="{FF2B5EF4-FFF2-40B4-BE49-F238E27FC236}">
                <a16:creationId xmlns:a16="http://schemas.microsoft.com/office/drawing/2014/main" id="{23A438CD-F9DA-A844-BFCC-8D238458747D}"/>
              </a:ext>
            </a:extLst>
          </p:cNvPr>
          <p:cNvSpPr/>
          <p:nvPr userDrawn="1"/>
        </p:nvSpPr>
        <p:spPr>
          <a:xfrm>
            <a:off x="1" y="6510971"/>
            <a:ext cx="12202371" cy="347031"/>
          </a:xfrm>
          <a:prstGeom prst="rect">
            <a:avLst/>
          </a:prstGeom>
          <a:solidFill>
            <a:srgbClr val="46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N" sz="1800"/>
          </a:p>
        </p:txBody>
      </p:sp>
    </p:spTree>
    <p:extLst>
      <p:ext uri="{BB962C8B-B14F-4D97-AF65-F5344CB8AC3E}">
        <p14:creationId xmlns:p14="http://schemas.microsoft.com/office/powerpoint/2010/main" val="360374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C938-A757-4325-A05E-A2C0D2DC6AB7}"/>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993B932-FD08-46B1-8227-C6DE31C9C2D7}"/>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4" name="Footer Placeholder 3">
            <a:extLst>
              <a:ext uri="{FF2B5EF4-FFF2-40B4-BE49-F238E27FC236}">
                <a16:creationId xmlns:a16="http://schemas.microsoft.com/office/drawing/2014/main" id="{D29E0A5D-AB33-405F-AC86-201A6EFF987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FBA104C-BD2E-4F49-A6D9-2E37DF70173A}"/>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378592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12920-E565-4C88-97D4-BD1C74C10404}"/>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3" name="Footer Placeholder 2">
            <a:extLst>
              <a:ext uri="{FF2B5EF4-FFF2-40B4-BE49-F238E27FC236}">
                <a16:creationId xmlns:a16="http://schemas.microsoft.com/office/drawing/2014/main" id="{7392B0C9-D8F2-4F8F-BDFD-3792180BF3E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BE6E63D-4A0E-4B62-988E-68B9967232CF}"/>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906178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227F-2578-4292-B0C6-3AF651C01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80D69F-8E50-4D54-A8B4-7695F9B119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E1A9599-6804-4934-92A6-3328B9F29C8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A8791-AB15-4BE9-B73D-2696176D192D}"/>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6" name="Footer Placeholder 5">
            <a:extLst>
              <a:ext uri="{FF2B5EF4-FFF2-40B4-BE49-F238E27FC236}">
                <a16:creationId xmlns:a16="http://schemas.microsoft.com/office/drawing/2014/main" id="{7D06C109-DBAC-48F4-A2C1-91E9E6763C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CDCC1D3-AFFA-45EB-B27A-01BA69ED786E}"/>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14895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E9E2-619B-4E55-BBA0-4C12B7464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6075832-EA05-4D1D-BB76-D10CF880EBD8}"/>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E"/>
          </a:p>
        </p:txBody>
      </p:sp>
      <p:sp>
        <p:nvSpPr>
          <p:cNvPr id="4" name="Text Placeholder 3">
            <a:extLst>
              <a:ext uri="{FF2B5EF4-FFF2-40B4-BE49-F238E27FC236}">
                <a16:creationId xmlns:a16="http://schemas.microsoft.com/office/drawing/2014/main" id="{F102BA1B-8B3B-491F-BA79-F1D7F1B562A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C21BC-42CF-4C0A-8EB4-E3A368E5FC78}"/>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6" name="Footer Placeholder 5">
            <a:extLst>
              <a:ext uri="{FF2B5EF4-FFF2-40B4-BE49-F238E27FC236}">
                <a16:creationId xmlns:a16="http://schemas.microsoft.com/office/drawing/2014/main" id="{FFF3001D-3DBF-4D8E-BF55-BB416542631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77D1106-6B32-4451-9BA0-DB61E6E6C752}"/>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58281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FEC1E-0EBB-4C6F-BABF-9AB44960662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7949B84-F477-45D7-9DAC-E8D979846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50ACBB-A6B2-46DB-9EC7-5160220979D1}"/>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5" name="Footer Placeholder 4">
            <a:extLst>
              <a:ext uri="{FF2B5EF4-FFF2-40B4-BE49-F238E27FC236}">
                <a16:creationId xmlns:a16="http://schemas.microsoft.com/office/drawing/2014/main" id="{CD49B73F-589D-4E02-8A99-0A01773D15A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72AF209-46A1-475A-AE83-0F1DF50A6FB7}"/>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08458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53B19-E553-4489-AD41-B7E963E3412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51B376A-E3FA-4BB9-BE93-B2ED15294F6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9264733-D386-4066-AE8A-8CEB466F497F}"/>
              </a:ext>
            </a:extLst>
          </p:cNvPr>
          <p:cNvSpPr>
            <a:spLocks noGrp="1"/>
          </p:cNvSpPr>
          <p:nvPr>
            <p:ph type="dt" sz="half" idx="10"/>
          </p:nvPr>
        </p:nvSpPr>
        <p:spPr/>
        <p:txBody>
          <a:bodyPr/>
          <a:lstStyle/>
          <a:p>
            <a:fld id="{41FD9186-DC33-4B5A-BB38-F0833DFEFA13}" type="datetimeFigureOut">
              <a:rPr lang="en-IE" smtClean="0"/>
              <a:t>12/10/2020</a:t>
            </a:fld>
            <a:endParaRPr lang="en-IE"/>
          </a:p>
        </p:txBody>
      </p:sp>
      <p:sp>
        <p:nvSpPr>
          <p:cNvPr id="5" name="Footer Placeholder 4">
            <a:extLst>
              <a:ext uri="{FF2B5EF4-FFF2-40B4-BE49-F238E27FC236}">
                <a16:creationId xmlns:a16="http://schemas.microsoft.com/office/drawing/2014/main" id="{CB60125B-CA92-4E0D-9B6B-C1A02E9EF9A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2596F69-7913-49E8-9950-12ACCF091B90}"/>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94882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BD2F1B7-6556-4508-B79A-A777806B32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9901" y="0"/>
            <a:ext cx="1562100" cy="1581150"/>
          </a:xfrm>
          <a:prstGeom prst="rect">
            <a:avLst/>
          </a:prstGeom>
        </p:spPr>
      </p:pic>
      <p:sp>
        <p:nvSpPr>
          <p:cNvPr id="2" name="Title 1">
            <a:extLst>
              <a:ext uri="{FF2B5EF4-FFF2-40B4-BE49-F238E27FC236}">
                <a16:creationId xmlns:a16="http://schemas.microsoft.com/office/drawing/2014/main" id="{1298AF89-3074-4BF1-8653-CB6854DF4706}"/>
              </a:ext>
            </a:extLst>
          </p:cNvPr>
          <p:cNvSpPr>
            <a:spLocks noGrp="1"/>
          </p:cNvSpPr>
          <p:nvPr>
            <p:ph type="title"/>
          </p:nvPr>
        </p:nvSpPr>
        <p:spPr>
          <a:xfrm>
            <a:off x="2505506" y="365127"/>
            <a:ext cx="8848295" cy="1325563"/>
          </a:xfrm>
          <a:prstGeom prst="rect">
            <a:avLst/>
          </a:prstGeom>
        </p:spPr>
        <p:txBody>
          <a:bodyPr/>
          <a:lstStyle>
            <a:lvl1pPr>
              <a:defRPr>
                <a:solidFill>
                  <a:schemeClr val="tx1">
                    <a:lumMod val="65000"/>
                    <a:lumOff val="35000"/>
                  </a:schemeClr>
                </a:solidFill>
                <a:latin typeface="Avenir Black" panose="020B08030202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A94DF-7CB0-47CC-B849-74B5C933E451}"/>
              </a:ext>
            </a:extLst>
          </p:cNvPr>
          <p:cNvSpPr>
            <a:spLocks noGrp="1"/>
          </p:cNvSpPr>
          <p:nvPr>
            <p:ph idx="1"/>
          </p:nvPr>
        </p:nvSpPr>
        <p:spPr>
          <a:xfrm>
            <a:off x="1762699" y="1825625"/>
            <a:ext cx="9591101" cy="4351338"/>
          </a:xfrm>
          <a:prstGeom prst="rect">
            <a:avLst/>
          </a:prstGeom>
        </p:spPr>
        <p:txBody>
          <a:bodyPr/>
          <a:lstStyle>
            <a:lvl1pPr>
              <a:defRPr>
                <a:solidFill>
                  <a:schemeClr val="tx1">
                    <a:lumMod val="65000"/>
                    <a:lumOff val="35000"/>
                  </a:schemeClr>
                </a:solidFill>
                <a:latin typeface="Avenir 85 Heavy" panose="020B0603020203020204" pitchFamily="34" charset="0"/>
              </a:defRPr>
            </a:lvl1pPr>
            <a:lvl2pPr>
              <a:defRPr>
                <a:solidFill>
                  <a:schemeClr val="tx1">
                    <a:lumMod val="65000"/>
                    <a:lumOff val="35000"/>
                  </a:schemeClr>
                </a:solidFill>
                <a:latin typeface="Avenir Medium" panose="02000603020000020003" pitchFamily="2"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panose="020B0503020203020204" pitchFamily="34" charset="0"/>
              </a:defRPr>
            </a:lvl4pPr>
            <a:lvl5pPr>
              <a:defRPr>
                <a:solidFill>
                  <a:schemeClr val="tx1">
                    <a:lumMod val="65000"/>
                    <a:lumOff val="35000"/>
                  </a:schemeClr>
                </a:solidFill>
                <a:latin typeface="Avenir"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98B59189-ED5A-4D73-9FAF-6DD8EEB550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5850306"/>
            <a:ext cx="1571625" cy="695325"/>
          </a:xfrm>
          <a:prstGeom prst="rect">
            <a:avLst/>
          </a:prstGeom>
        </p:spPr>
      </p:pic>
      <p:grpSp>
        <p:nvGrpSpPr>
          <p:cNvPr id="7" name="Graphic 11">
            <a:extLst>
              <a:ext uri="{FF2B5EF4-FFF2-40B4-BE49-F238E27FC236}">
                <a16:creationId xmlns:a16="http://schemas.microsoft.com/office/drawing/2014/main" id="{DF4B67D8-BA33-4242-A60F-AE5137949142}"/>
              </a:ext>
            </a:extLst>
          </p:cNvPr>
          <p:cNvGrpSpPr/>
          <p:nvPr/>
        </p:nvGrpSpPr>
        <p:grpSpPr>
          <a:xfrm>
            <a:off x="-103676" y="-17584"/>
            <a:ext cx="2657475" cy="5591175"/>
            <a:chOff x="-103677" y="-17584"/>
            <a:chExt cx="2657475" cy="5591175"/>
          </a:xfrm>
        </p:grpSpPr>
        <p:sp>
          <p:nvSpPr>
            <p:cNvPr id="8" name="Freeform: Shape 7">
              <a:extLst>
                <a:ext uri="{FF2B5EF4-FFF2-40B4-BE49-F238E27FC236}">
                  <a16:creationId xmlns:a16="http://schemas.microsoft.com/office/drawing/2014/main" id="{82E89B64-9B15-4CEE-869E-F8A444164B07}"/>
                </a:ext>
              </a:extLst>
            </p:cNvPr>
            <p:cNvSpPr/>
            <p:nvPr/>
          </p:nvSpPr>
          <p:spPr>
            <a:xfrm>
              <a:off x="-33001" y="-17584"/>
              <a:ext cx="2586334" cy="5433250"/>
            </a:xfrm>
            <a:custGeom>
              <a:avLst/>
              <a:gdLst>
                <a:gd name="connsiteX0" fmla="*/ 1793748 w 2586334"/>
                <a:gd name="connsiteY0" fmla="*/ 1197007 h 5433250"/>
                <a:gd name="connsiteX1" fmla="*/ 1226153 w 2586334"/>
                <a:gd name="connsiteY1" fmla="*/ 2482215 h 5433250"/>
                <a:gd name="connsiteX2" fmla="*/ 696659 w 2586334"/>
                <a:gd name="connsiteY2" fmla="*/ 3260693 h 5433250"/>
                <a:gd name="connsiteX3" fmla="*/ 600361 w 2586334"/>
                <a:gd name="connsiteY3" fmla="*/ 3717893 h 5433250"/>
                <a:gd name="connsiteX4" fmla="*/ 0 w 2586334"/>
                <a:gd name="connsiteY4" fmla="*/ 5433251 h 5433250"/>
                <a:gd name="connsiteX5" fmla="*/ 5905 w 2586334"/>
                <a:gd name="connsiteY5" fmla="*/ 5357908 h 5433250"/>
                <a:gd name="connsiteX6" fmla="*/ 5905 w 2586334"/>
                <a:gd name="connsiteY6" fmla="*/ 0 h 5433250"/>
                <a:gd name="connsiteX7" fmla="*/ 326517 w 2586334"/>
                <a:gd name="connsiteY7" fmla="*/ 10001 h 5433250"/>
                <a:gd name="connsiteX8" fmla="*/ 1617821 w 2586334"/>
                <a:gd name="connsiteY8" fmla="*/ 10001 h 5433250"/>
                <a:gd name="connsiteX9" fmla="*/ 2401824 w 2586334"/>
                <a:gd name="connsiteY9" fmla="*/ 10001 h 5433250"/>
                <a:gd name="connsiteX10" fmla="*/ 2580990 w 2586334"/>
                <a:gd name="connsiteY10" fmla="*/ 126492 h 5433250"/>
                <a:gd name="connsiteX11" fmla="*/ 2159032 w 2586334"/>
                <a:gd name="connsiteY11" fmla="*/ 555308 h 5433250"/>
                <a:gd name="connsiteX12" fmla="*/ 1793748 w 2586334"/>
                <a:gd name="connsiteY12" fmla="*/ 1197007 h 543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6334" h="5433250">
                  <a:moveTo>
                    <a:pt x="1793748" y="1197007"/>
                  </a:moveTo>
                  <a:cubicBezTo>
                    <a:pt x="1613440" y="1630680"/>
                    <a:pt x="1491234" y="2096548"/>
                    <a:pt x="1226153" y="2482215"/>
                  </a:cubicBezTo>
                  <a:cubicBezTo>
                    <a:pt x="1047655" y="2741866"/>
                    <a:pt x="805529" y="2963513"/>
                    <a:pt x="696659" y="3260693"/>
                  </a:cubicBezTo>
                  <a:cubicBezTo>
                    <a:pt x="643033" y="3406997"/>
                    <a:pt x="625031" y="3563779"/>
                    <a:pt x="600361" y="3717893"/>
                  </a:cubicBezTo>
                  <a:cubicBezTo>
                    <a:pt x="503968" y="4320445"/>
                    <a:pt x="299466" y="4904804"/>
                    <a:pt x="0" y="5433251"/>
                  </a:cubicBezTo>
                  <a:cubicBezTo>
                    <a:pt x="2000" y="5408105"/>
                    <a:pt x="3905" y="5383054"/>
                    <a:pt x="5905" y="5357908"/>
                  </a:cubicBezTo>
                  <a:lnTo>
                    <a:pt x="5905" y="0"/>
                  </a:lnTo>
                  <a:cubicBezTo>
                    <a:pt x="112776" y="0"/>
                    <a:pt x="219647" y="6668"/>
                    <a:pt x="326517" y="10001"/>
                  </a:cubicBezTo>
                  <a:cubicBezTo>
                    <a:pt x="756952" y="10001"/>
                    <a:pt x="1187387" y="10001"/>
                    <a:pt x="1617821" y="10001"/>
                  </a:cubicBezTo>
                  <a:cubicBezTo>
                    <a:pt x="1879187" y="10001"/>
                    <a:pt x="2140458" y="8763"/>
                    <a:pt x="2401824" y="10001"/>
                  </a:cubicBezTo>
                  <a:cubicBezTo>
                    <a:pt x="2506218" y="10478"/>
                    <a:pt x="2611469" y="-14288"/>
                    <a:pt x="2580990" y="126492"/>
                  </a:cubicBezTo>
                  <a:cubicBezTo>
                    <a:pt x="2547366" y="281845"/>
                    <a:pt x="2258568" y="432340"/>
                    <a:pt x="2159032" y="555308"/>
                  </a:cubicBezTo>
                  <a:cubicBezTo>
                    <a:pt x="2004251" y="746760"/>
                    <a:pt x="1888331" y="969359"/>
                    <a:pt x="1793748" y="1197007"/>
                  </a:cubicBezTo>
                  <a:close/>
                </a:path>
              </a:pathLst>
            </a:custGeom>
            <a:solidFill>
              <a:srgbClr val="1E9356"/>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7BCCF93-0F07-4CB3-9BAD-8A4DCCB46AD9}"/>
                </a:ext>
              </a:extLst>
            </p:cNvPr>
            <p:cNvSpPr/>
            <p:nvPr/>
          </p:nvSpPr>
          <p:spPr>
            <a:xfrm>
              <a:off x="-103575" y="210349"/>
              <a:ext cx="2609081" cy="5359526"/>
            </a:xfrm>
            <a:custGeom>
              <a:avLst/>
              <a:gdLst>
                <a:gd name="connsiteX0" fmla="*/ 477006 w 2609081"/>
                <a:gd name="connsiteY0" fmla="*/ 3152870 h 5359526"/>
                <a:gd name="connsiteX1" fmla="*/ 737229 w 2609081"/>
                <a:gd name="connsiteY1" fmla="*/ 2722340 h 5359526"/>
                <a:gd name="connsiteX2" fmla="*/ 921252 w 2609081"/>
                <a:gd name="connsiteY2" fmla="*/ 2583656 h 5359526"/>
                <a:gd name="connsiteX3" fmla="*/ 1291298 w 2609081"/>
                <a:gd name="connsiteY3" fmla="*/ 1953482 h 5359526"/>
                <a:gd name="connsiteX4" fmla="*/ 1472178 w 2609081"/>
                <a:gd name="connsiteY4" fmla="*/ 1233678 h 5359526"/>
                <a:gd name="connsiteX5" fmla="*/ 2609082 w 2609081"/>
                <a:gd name="connsiteY5" fmla="*/ 0 h 5359526"/>
                <a:gd name="connsiteX6" fmla="*/ 1729448 w 2609081"/>
                <a:gd name="connsiteY6" fmla="*/ 1655064 h 5359526"/>
                <a:gd name="connsiteX7" fmla="*/ 1473035 w 2609081"/>
                <a:gd name="connsiteY7" fmla="*/ 2438781 h 5359526"/>
                <a:gd name="connsiteX8" fmla="*/ 868674 w 2609081"/>
                <a:gd name="connsiteY8" fmla="*/ 3228785 h 5359526"/>
                <a:gd name="connsiteX9" fmla="*/ 671316 w 2609081"/>
                <a:gd name="connsiteY9" fmla="*/ 4165187 h 5359526"/>
                <a:gd name="connsiteX10" fmla="*/ 9900 w 2609081"/>
                <a:gd name="connsiteY10" fmla="*/ 5359527 h 5359526"/>
                <a:gd name="connsiteX11" fmla="*/ 167348 w 2609081"/>
                <a:gd name="connsiteY11" fmla="*/ 4418457 h 5359526"/>
                <a:gd name="connsiteX12" fmla="*/ 477006 w 2609081"/>
                <a:gd name="connsiteY12" fmla="*/ 3152870 h 535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9081" h="5359526">
                  <a:moveTo>
                    <a:pt x="477006" y="3152870"/>
                  </a:moveTo>
                  <a:cubicBezTo>
                    <a:pt x="534537" y="2993422"/>
                    <a:pt x="609975" y="2834354"/>
                    <a:pt x="737229" y="2722340"/>
                  </a:cubicBezTo>
                  <a:cubicBezTo>
                    <a:pt x="794855" y="2671572"/>
                    <a:pt x="861530" y="2631948"/>
                    <a:pt x="921252" y="2583656"/>
                  </a:cubicBezTo>
                  <a:cubicBezTo>
                    <a:pt x="1113657" y="2428018"/>
                    <a:pt x="1222813" y="2191322"/>
                    <a:pt x="1291298" y="1953482"/>
                  </a:cubicBezTo>
                  <a:cubicBezTo>
                    <a:pt x="1359783" y="1715643"/>
                    <a:pt x="1394263" y="1468565"/>
                    <a:pt x="1472178" y="1233678"/>
                  </a:cubicBezTo>
                  <a:cubicBezTo>
                    <a:pt x="1653439" y="686657"/>
                    <a:pt x="2078539" y="225362"/>
                    <a:pt x="2609082" y="0"/>
                  </a:cubicBezTo>
                  <a:cubicBezTo>
                    <a:pt x="2416677" y="596265"/>
                    <a:pt x="1930807" y="1061752"/>
                    <a:pt x="1729448" y="1655064"/>
                  </a:cubicBezTo>
                  <a:cubicBezTo>
                    <a:pt x="1640866" y="1915954"/>
                    <a:pt x="1608385" y="2198751"/>
                    <a:pt x="1473035" y="2438781"/>
                  </a:cubicBezTo>
                  <a:cubicBezTo>
                    <a:pt x="1309681" y="2728532"/>
                    <a:pt x="1011168" y="2928176"/>
                    <a:pt x="868674" y="3228785"/>
                  </a:cubicBezTo>
                  <a:cubicBezTo>
                    <a:pt x="731514" y="3517964"/>
                    <a:pt x="758755" y="3857244"/>
                    <a:pt x="671316" y="4165187"/>
                  </a:cubicBezTo>
                  <a:cubicBezTo>
                    <a:pt x="546919" y="4603242"/>
                    <a:pt x="217926" y="4961097"/>
                    <a:pt x="9900" y="5359527"/>
                  </a:cubicBezTo>
                  <a:cubicBezTo>
                    <a:pt x="-32391" y="4994624"/>
                    <a:pt x="68479" y="4751261"/>
                    <a:pt x="167348" y="4418457"/>
                  </a:cubicBezTo>
                  <a:cubicBezTo>
                    <a:pt x="291173" y="4001548"/>
                    <a:pt x="328702" y="3564255"/>
                    <a:pt x="477006" y="3152870"/>
                  </a:cubicBezTo>
                  <a:close/>
                </a:path>
              </a:pathLst>
            </a:custGeom>
            <a:solidFill>
              <a:srgbClr val="46B172"/>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00309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73C82E8-E780-43BD-A3E0-A90BBE7DF0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133977"/>
            <a:ext cx="1257300" cy="1724025"/>
          </a:xfrm>
          <a:prstGeom prst="rect">
            <a:avLst/>
          </a:prstGeom>
        </p:spPr>
      </p:pic>
      <p:pic>
        <p:nvPicPr>
          <p:cNvPr id="9" name="Graphic 8">
            <a:extLst>
              <a:ext uri="{FF2B5EF4-FFF2-40B4-BE49-F238E27FC236}">
                <a16:creationId xmlns:a16="http://schemas.microsoft.com/office/drawing/2014/main" id="{57BA2038-C135-406F-BF78-2B6B55E180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53351" y="5153027"/>
            <a:ext cx="4457700" cy="1704975"/>
          </a:xfrm>
          <a:prstGeom prst="rect">
            <a:avLst/>
          </a:prstGeom>
        </p:spPr>
      </p:pic>
      <p:sp>
        <p:nvSpPr>
          <p:cNvPr id="2" name="Title 1">
            <a:extLst>
              <a:ext uri="{FF2B5EF4-FFF2-40B4-BE49-F238E27FC236}">
                <a16:creationId xmlns:a16="http://schemas.microsoft.com/office/drawing/2014/main" id="{26A71330-C6BD-49BC-9F00-6B1CE5B2910F}"/>
              </a:ext>
            </a:extLst>
          </p:cNvPr>
          <p:cNvSpPr>
            <a:spLocks noGrp="1"/>
          </p:cNvSpPr>
          <p:nvPr>
            <p:ph type="title"/>
          </p:nvPr>
        </p:nvSpPr>
        <p:spPr>
          <a:xfrm>
            <a:off x="831851" y="1709740"/>
            <a:ext cx="10515600" cy="2852737"/>
          </a:xfrm>
          <a:prstGeom prst="rect">
            <a:avLst/>
          </a:prstGeom>
        </p:spPr>
        <p:txBody>
          <a:bodyPr anchor="b"/>
          <a:lstStyle>
            <a:lvl1pPr>
              <a:defRPr sz="4400">
                <a:solidFill>
                  <a:schemeClr val="tx1">
                    <a:lumMod val="65000"/>
                    <a:lumOff val="35000"/>
                  </a:schemeClr>
                </a:solidFill>
                <a:latin typeface="Avenir Black" panose="020B08030202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DD9D6A7-4B62-40F4-BB35-3DA87C677E1F}"/>
              </a:ext>
            </a:extLst>
          </p:cNvPr>
          <p:cNvSpPr>
            <a:spLocks noGrp="1"/>
          </p:cNvSpPr>
          <p:nvPr>
            <p:ph type="body" idx="1"/>
          </p:nvPr>
        </p:nvSpPr>
        <p:spPr>
          <a:xfrm>
            <a:off x="831851" y="4589465"/>
            <a:ext cx="10515600" cy="1500187"/>
          </a:xfrm>
          <a:prstGeom prst="rect">
            <a:avLst/>
          </a:prstGeom>
        </p:spPr>
        <p:txBody>
          <a:bodyPr/>
          <a:lstStyle>
            <a:lvl1pPr marL="0" indent="0">
              <a:buNone/>
              <a:defRPr sz="2000">
                <a:solidFill>
                  <a:schemeClr val="tx1">
                    <a:lumMod val="65000"/>
                    <a:lumOff val="35000"/>
                  </a:schemeClr>
                </a:solidFill>
                <a:latin typeface="Avenir Next" panose="020B05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B827C0A0-9CBA-4B24-A036-01943C0C9E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1609725" cy="1952625"/>
          </a:xfrm>
          <a:prstGeom prst="rect">
            <a:avLst/>
          </a:prstGeom>
        </p:spPr>
      </p:pic>
      <p:pic>
        <p:nvPicPr>
          <p:cNvPr id="10" name="Graphic 9">
            <a:extLst>
              <a:ext uri="{FF2B5EF4-FFF2-40B4-BE49-F238E27FC236}">
                <a16:creationId xmlns:a16="http://schemas.microsoft.com/office/drawing/2014/main" id="{F35F6186-6EBD-488E-B5BD-A65E849241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9377" y="286362"/>
            <a:ext cx="1571625" cy="695325"/>
          </a:xfrm>
          <a:prstGeom prst="rect">
            <a:avLst/>
          </a:prstGeom>
        </p:spPr>
      </p:pic>
    </p:spTree>
    <p:extLst>
      <p:ext uri="{BB962C8B-B14F-4D97-AF65-F5344CB8AC3E}">
        <p14:creationId xmlns:p14="http://schemas.microsoft.com/office/powerpoint/2010/main" val="173510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151-B795-46E5-B460-411004E24F46}"/>
              </a:ext>
            </a:extLst>
          </p:cNvPr>
          <p:cNvSpPr>
            <a:spLocks noGrp="1"/>
          </p:cNvSpPr>
          <p:nvPr>
            <p:ph type="title"/>
          </p:nvPr>
        </p:nvSpPr>
        <p:spPr>
          <a:xfrm>
            <a:off x="838200" y="888025"/>
            <a:ext cx="10515600" cy="802665"/>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pic>
        <p:nvPicPr>
          <p:cNvPr id="10" name="Graphic 9">
            <a:extLst>
              <a:ext uri="{FF2B5EF4-FFF2-40B4-BE49-F238E27FC236}">
                <a16:creationId xmlns:a16="http://schemas.microsoft.com/office/drawing/2014/main" id="{DFA4E749-E13B-4265-9BEA-5275166661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865326"/>
            <a:ext cx="12209463" cy="1565031"/>
          </a:xfrm>
          <a:prstGeom prst="rect">
            <a:avLst/>
          </a:prstGeom>
        </p:spPr>
      </p:pic>
      <p:sp>
        <p:nvSpPr>
          <p:cNvPr id="3" name="Content Placeholder 2">
            <a:extLst>
              <a:ext uri="{FF2B5EF4-FFF2-40B4-BE49-F238E27FC236}">
                <a16:creationId xmlns:a16="http://schemas.microsoft.com/office/drawing/2014/main" id="{521C8C3A-6E83-41F0-AEDC-82877CE9CAFA}"/>
              </a:ext>
            </a:extLst>
          </p:cNvPr>
          <p:cNvSpPr>
            <a:spLocks noGrp="1"/>
          </p:cNvSpPr>
          <p:nvPr>
            <p:ph sz="half" idx="1"/>
          </p:nvPr>
        </p:nvSpPr>
        <p:spPr>
          <a:xfrm>
            <a:off x="838200" y="1825624"/>
            <a:ext cx="5181600" cy="403970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956F1-7F64-4056-9B4F-E15E2CE6FA78}"/>
              </a:ext>
            </a:extLst>
          </p:cNvPr>
          <p:cNvSpPr>
            <a:spLocks noGrp="1"/>
          </p:cNvSpPr>
          <p:nvPr>
            <p:ph sz="half" idx="2"/>
          </p:nvPr>
        </p:nvSpPr>
        <p:spPr>
          <a:xfrm>
            <a:off x="6172200" y="1825624"/>
            <a:ext cx="5181600" cy="403970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B305A2BB-AB19-4CB4-BAFE-DB1D6FDEE4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286362"/>
            <a:ext cx="1571625" cy="695325"/>
          </a:xfrm>
          <a:prstGeom prst="rect">
            <a:avLst/>
          </a:prstGeom>
        </p:spPr>
      </p:pic>
      <p:pic>
        <p:nvPicPr>
          <p:cNvPr id="8" name="Graphic 7">
            <a:extLst>
              <a:ext uri="{FF2B5EF4-FFF2-40B4-BE49-F238E27FC236}">
                <a16:creationId xmlns:a16="http://schemas.microsoft.com/office/drawing/2014/main" id="{0DD2F33F-1278-402A-8C8B-7875ED51A7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1276351" cy="2705100"/>
          </a:xfrm>
          <a:prstGeom prst="rect">
            <a:avLst/>
          </a:prstGeom>
        </p:spPr>
      </p:pic>
      <p:pic>
        <p:nvPicPr>
          <p:cNvPr id="9" name="Graphic 8">
            <a:extLst>
              <a:ext uri="{FF2B5EF4-FFF2-40B4-BE49-F238E27FC236}">
                <a16:creationId xmlns:a16="http://schemas.microsoft.com/office/drawing/2014/main" id="{419772C7-861C-418C-85BB-B69DED470B0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763377" y="2705102"/>
            <a:ext cx="428625" cy="2219325"/>
          </a:xfrm>
          <a:prstGeom prst="rect">
            <a:avLst/>
          </a:prstGeom>
        </p:spPr>
      </p:pic>
    </p:spTree>
    <p:extLst>
      <p:ext uri="{BB962C8B-B14F-4D97-AF65-F5344CB8AC3E}">
        <p14:creationId xmlns:p14="http://schemas.microsoft.com/office/powerpoint/2010/main" val="301964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411744B-C03B-4B8D-BF67-3DF842B187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2"/>
            <a:ext cx="8258175" cy="1495425"/>
          </a:xfrm>
          <a:prstGeom prst="rect">
            <a:avLst/>
          </a:prstGeom>
        </p:spPr>
      </p:pic>
      <p:sp>
        <p:nvSpPr>
          <p:cNvPr id="2" name="Title 1">
            <a:extLst>
              <a:ext uri="{FF2B5EF4-FFF2-40B4-BE49-F238E27FC236}">
                <a16:creationId xmlns:a16="http://schemas.microsoft.com/office/drawing/2014/main" id="{D8146FB3-623C-496B-8202-1CD1F6894AD7}"/>
              </a:ext>
            </a:extLst>
          </p:cNvPr>
          <p:cNvSpPr>
            <a:spLocks noGrp="1"/>
          </p:cNvSpPr>
          <p:nvPr>
            <p:ph type="title"/>
          </p:nvPr>
        </p:nvSpPr>
        <p:spPr>
          <a:xfrm>
            <a:off x="681528" y="286362"/>
            <a:ext cx="6844689" cy="962513"/>
          </a:xfrm>
          <a:prstGeom prst="rect">
            <a:avLst/>
          </a:prstGeom>
        </p:spPr>
        <p:txBody>
          <a:bodyPr/>
          <a:lstStyle>
            <a:lvl1pPr>
              <a:defRPr sz="2800">
                <a:solidFill>
                  <a:schemeClr val="bg1"/>
                </a:solidFill>
                <a:latin typeface="Avenir Next Demi Bold" panose="020B0703020202020204" pitchFamily="34" charset="0"/>
              </a:defRPr>
            </a:lvl1pPr>
          </a:lstStyle>
          <a:p>
            <a:r>
              <a:rPr lang="en-US"/>
              <a:t>Click to edit Master title style</a:t>
            </a:r>
          </a:p>
        </p:txBody>
      </p:sp>
      <p:pic>
        <p:nvPicPr>
          <p:cNvPr id="13" name="Graphic 12">
            <a:extLst>
              <a:ext uri="{FF2B5EF4-FFF2-40B4-BE49-F238E27FC236}">
                <a16:creationId xmlns:a16="http://schemas.microsoft.com/office/drawing/2014/main" id="{057501C1-4C24-48D9-A74C-EC36F9B97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10850" y="4733927"/>
            <a:ext cx="1581151" cy="2124075"/>
          </a:xfrm>
          <a:prstGeom prst="rect">
            <a:avLst/>
          </a:prstGeom>
        </p:spPr>
      </p:pic>
      <p:sp>
        <p:nvSpPr>
          <p:cNvPr id="3" name="Text Placeholder 2">
            <a:extLst>
              <a:ext uri="{FF2B5EF4-FFF2-40B4-BE49-F238E27FC236}">
                <a16:creationId xmlns:a16="http://schemas.microsoft.com/office/drawing/2014/main" id="{77F8CDAB-66BD-496D-A1AE-F1304B06C842}"/>
              </a:ext>
            </a:extLst>
          </p:cNvPr>
          <p:cNvSpPr>
            <a:spLocks noGrp="1"/>
          </p:cNvSpPr>
          <p:nvPr>
            <p:ph type="body" idx="1"/>
          </p:nvPr>
        </p:nvSpPr>
        <p:spPr>
          <a:xfrm>
            <a:off x="839789" y="1681163"/>
            <a:ext cx="5157787" cy="823912"/>
          </a:xfrm>
          <a:prstGeom prst="rect">
            <a:avLst/>
          </a:prstGeom>
        </p:spPr>
        <p:txBody>
          <a:bodyPr anchor="b"/>
          <a:lstStyle>
            <a:lvl1pPr marL="0" indent="0">
              <a:buNone/>
              <a:defRPr sz="2000" b="1">
                <a:solidFill>
                  <a:schemeClr val="tx1">
                    <a:lumMod val="65000"/>
                    <a:lumOff val="35000"/>
                  </a:schemeClr>
                </a:solidFill>
                <a:latin typeface="Avenir 85 Heavy" panose="020B0603020203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12" name="Graphic 11">
            <a:extLst>
              <a:ext uri="{FF2B5EF4-FFF2-40B4-BE49-F238E27FC236}">
                <a16:creationId xmlns:a16="http://schemas.microsoft.com/office/drawing/2014/main" id="{060F90E9-23F7-4B4D-994D-0F890F57169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5892558"/>
            <a:ext cx="1952625" cy="1076325"/>
          </a:xfrm>
          <a:prstGeom prst="rect">
            <a:avLst/>
          </a:prstGeom>
        </p:spPr>
      </p:pic>
      <p:sp>
        <p:nvSpPr>
          <p:cNvPr id="4" name="Content Placeholder 3">
            <a:extLst>
              <a:ext uri="{FF2B5EF4-FFF2-40B4-BE49-F238E27FC236}">
                <a16:creationId xmlns:a16="http://schemas.microsoft.com/office/drawing/2014/main" id="{68C8A062-B03A-4159-8B02-AE2E034BD727}"/>
              </a:ext>
            </a:extLst>
          </p:cNvPr>
          <p:cNvSpPr>
            <a:spLocks noGrp="1"/>
          </p:cNvSpPr>
          <p:nvPr>
            <p:ph sz="half" idx="2"/>
          </p:nvPr>
        </p:nvSpPr>
        <p:spPr>
          <a:xfrm>
            <a:off x="839789" y="2505075"/>
            <a:ext cx="5157787" cy="3684588"/>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CD3D5-93E9-432A-B5C7-2B5E8C127344}"/>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000" b="1">
                <a:solidFill>
                  <a:schemeClr val="tx1">
                    <a:lumMod val="65000"/>
                    <a:lumOff val="35000"/>
                  </a:schemeClr>
                </a:solidFill>
                <a:latin typeface="Avenir 85 Heavy" panose="020B0603020203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F0DD2-C5FF-4A95-BA75-5D084DC6A7FB}"/>
              </a:ext>
            </a:extLst>
          </p:cNvPr>
          <p:cNvSpPr>
            <a:spLocks noGrp="1"/>
          </p:cNvSpPr>
          <p:nvPr>
            <p:ph sz="quarter" idx="4"/>
          </p:nvPr>
        </p:nvSpPr>
        <p:spPr>
          <a:xfrm>
            <a:off x="6172201" y="2505075"/>
            <a:ext cx="5183188" cy="3684588"/>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E33653D6-822E-4D52-BFDB-7B468678741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9377" y="286362"/>
            <a:ext cx="1571625" cy="695325"/>
          </a:xfrm>
          <a:prstGeom prst="rect">
            <a:avLst/>
          </a:prstGeom>
        </p:spPr>
      </p:pic>
    </p:spTree>
    <p:extLst>
      <p:ext uri="{BB962C8B-B14F-4D97-AF65-F5344CB8AC3E}">
        <p14:creationId xmlns:p14="http://schemas.microsoft.com/office/powerpoint/2010/main" val="234797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F145-95E9-46F2-8ED6-94A6E5CEFEE7}"/>
              </a:ext>
            </a:extLst>
          </p:cNvPr>
          <p:cNvSpPr>
            <a:spLocks noGrp="1"/>
          </p:cNvSpPr>
          <p:nvPr>
            <p:ph type="title"/>
          </p:nvPr>
        </p:nvSpPr>
        <p:spPr>
          <a:xfrm>
            <a:off x="838201" y="365127"/>
            <a:ext cx="6890239" cy="1325563"/>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67AE783-0CAF-4A5C-8FDF-FB02EA0C6471}"/>
              </a:ext>
            </a:extLst>
          </p:cNvPr>
          <p:cNvSpPr>
            <a:spLocks noGrp="1"/>
          </p:cNvSpPr>
          <p:nvPr>
            <p:ph type="dt" sz="half" idx="10"/>
          </p:nvPr>
        </p:nvSpPr>
        <p:spPr/>
        <p:txBody>
          <a:bodyPr/>
          <a:lstStyle/>
          <a:p>
            <a:fld id="{DBE89835-F3AC-4429-BDD6-801C5F7A79D3}" type="datetimeFigureOut">
              <a:rPr lang="en-US" smtClean="0"/>
              <a:t>10/12/2020</a:t>
            </a:fld>
            <a:endParaRPr lang="en-US"/>
          </a:p>
        </p:txBody>
      </p:sp>
      <p:sp>
        <p:nvSpPr>
          <p:cNvPr id="4" name="Footer Placeholder 3">
            <a:extLst>
              <a:ext uri="{FF2B5EF4-FFF2-40B4-BE49-F238E27FC236}">
                <a16:creationId xmlns:a16="http://schemas.microsoft.com/office/drawing/2014/main" id="{93499292-4BB9-4377-AA69-0C8092A32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BD010-AAAF-45A4-9216-C96C8F2AA2F0}"/>
              </a:ext>
            </a:extLst>
          </p:cNvPr>
          <p:cNvSpPr>
            <a:spLocks noGrp="1"/>
          </p:cNvSpPr>
          <p:nvPr>
            <p:ph type="sldNum" sz="quarter" idx="12"/>
          </p:nvPr>
        </p:nvSpPr>
        <p:spPr/>
        <p:txBody>
          <a:bodyPr/>
          <a:lstStyle/>
          <a:p>
            <a:fld id="{A057AF5F-6AF3-4FD8-ABA0-89B97E594534}" type="slidenum">
              <a:rPr lang="en-US" smtClean="0"/>
              <a:t>‹#›</a:t>
            </a:fld>
            <a:endParaRPr lang="en-US"/>
          </a:p>
        </p:txBody>
      </p:sp>
      <p:pic>
        <p:nvPicPr>
          <p:cNvPr id="6" name="Graphic 5">
            <a:extLst>
              <a:ext uri="{FF2B5EF4-FFF2-40B4-BE49-F238E27FC236}">
                <a16:creationId xmlns:a16="http://schemas.microsoft.com/office/drawing/2014/main" id="{A5867BEA-2701-4EC3-9B65-F6D2F06CDE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52393"/>
            <a:ext cx="12208937" cy="905608"/>
          </a:xfrm>
          <a:prstGeom prst="rect">
            <a:avLst/>
          </a:prstGeom>
        </p:spPr>
      </p:pic>
      <p:sp>
        <p:nvSpPr>
          <p:cNvPr id="8" name="Content Placeholder 2">
            <a:extLst>
              <a:ext uri="{FF2B5EF4-FFF2-40B4-BE49-F238E27FC236}">
                <a16:creationId xmlns:a16="http://schemas.microsoft.com/office/drawing/2014/main" id="{B3F6DC7F-129B-424B-959D-89B2893D0304}"/>
              </a:ext>
            </a:extLst>
          </p:cNvPr>
          <p:cNvSpPr>
            <a:spLocks noGrp="1"/>
          </p:cNvSpPr>
          <p:nvPr>
            <p:ph idx="1"/>
          </p:nvPr>
        </p:nvSpPr>
        <p:spPr>
          <a:xfrm>
            <a:off x="838202" y="1825625"/>
            <a:ext cx="10515599" cy="4351338"/>
          </a:xfrm>
          <a:prstGeom prst="rect">
            <a:avLst/>
          </a:prstGeom>
        </p:spPr>
        <p:txBody>
          <a:bodyPr/>
          <a:lstStyle>
            <a:lvl1pPr>
              <a:defRPr>
                <a:solidFill>
                  <a:schemeClr val="tx1">
                    <a:lumMod val="65000"/>
                    <a:lumOff val="35000"/>
                  </a:schemeClr>
                </a:solidFill>
                <a:latin typeface="Avenir 85 Heavy" panose="020B0603020203020204" pitchFamily="34" charset="0"/>
              </a:defRPr>
            </a:lvl1pPr>
            <a:lvl2pPr>
              <a:defRPr>
                <a:solidFill>
                  <a:schemeClr val="tx1">
                    <a:lumMod val="65000"/>
                    <a:lumOff val="35000"/>
                  </a:schemeClr>
                </a:solidFill>
                <a:latin typeface="Avenir Medium" panose="02000603020000020003" pitchFamily="2"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panose="020B0503020203020204" pitchFamily="34" charset="0"/>
              </a:defRPr>
            </a:lvl4pPr>
            <a:lvl5pPr>
              <a:defRPr>
                <a:solidFill>
                  <a:schemeClr val="tx1">
                    <a:lumMod val="65000"/>
                    <a:lumOff val="35000"/>
                  </a:schemeClr>
                </a:solidFill>
                <a:latin typeface="Avenir"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85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F145-95E9-46F2-8ED6-94A6E5CEFEE7}"/>
              </a:ext>
            </a:extLst>
          </p:cNvPr>
          <p:cNvSpPr>
            <a:spLocks noGrp="1"/>
          </p:cNvSpPr>
          <p:nvPr>
            <p:ph type="title"/>
          </p:nvPr>
        </p:nvSpPr>
        <p:spPr>
          <a:xfrm>
            <a:off x="838201" y="365127"/>
            <a:ext cx="6890239" cy="1325563"/>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67AE783-0CAF-4A5C-8FDF-FB02EA0C6471}"/>
              </a:ext>
            </a:extLst>
          </p:cNvPr>
          <p:cNvSpPr>
            <a:spLocks noGrp="1"/>
          </p:cNvSpPr>
          <p:nvPr>
            <p:ph type="dt" sz="half" idx="10"/>
          </p:nvPr>
        </p:nvSpPr>
        <p:spPr/>
        <p:txBody>
          <a:bodyPr/>
          <a:lstStyle/>
          <a:p>
            <a:fld id="{DBE89835-F3AC-4429-BDD6-801C5F7A79D3}" type="datetimeFigureOut">
              <a:rPr lang="en-US" smtClean="0"/>
              <a:t>10/12/2020</a:t>
            </a:fld>
            <a:endParaRPr lang="en-US"/>
          </a:p>
        </p:txBody>
      </p:sp>
      <p:sp>
        <p:nvSpPr>
          <p:cNvPr id="4" name="Footer Placeholder 3">
            <a:extLst>
              <a:ext uri="{FF2B5EF4-FFF2-40B4-BE49-F238E27FC236}">
                <a16:creationId xmlns:a16="http://schemas.microsoft.com/office/drawing/2014/main" id="{93499292-4BB9-4377-AA69-0C8092A32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BD010-AAAF-45A4-9216-C96C8F2AA2F0}"/>
              </a:ext>
            </a:extLst>
          </p:cNvPr>
          <p:cNvSpPr>
            <a:spLocks noGrp="1"/>
          </p:cNvSpPr>
          <p:nvPr>
            <p:ph type="sldNum" sz="quarter" idx="12"/>
          </p:nvPr>
        </p:nvSpPr>
        <p:spPr/>
        <p:txBody>
          <a:bodyPr/>
          <a:lstStyle/>
          <a:p>
            <a:fld id="{A057AF5F-6AF3-4FD8-ABA0-89B97E594534}" type="slidenum">
              <a:rPr lang="en-US" smtClean="0"/>
              <a:t>‹#›</a:t>
            </a:fld>
            <a:endParaRPr lang="en-US"/>
          </a:p>
        </p:txBody>
      </p:sp>
      <p:pic>
        <p:nvPicPr>
          <p:cNvPr id="6" name="Graphic 5">
            <a:extLst>
              <a:ext uri="{FF2B5EF4-FFF2-40B4-BE49-F238E27FC236}">
                <a16:creationId xmlns:a16="http://schemas.microsoft.com/office/drawing/2014/main" id="{A5867BEA-2701-4EC3-9B65-F6D2F06CDE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52393"/>
            <a:ext cx="12208937" cy="905608"/>
          </a:xfrm>
          <a:prstGeom prst="rect">
            <a:avLst/>
          </a:prstGeom>
        </p:spPr>
      </p:pic>
      <p:pic>
        <p:nvPicPr>
          <p:cNvPr id="7" name="Graphic 6">
            <a:extLst>
              <a:ext uri="{FF2B5EF4-FFF2-40B4-BE49-F238E27FC236}">
                <a16:creationId xmlns:a16="http://schemas.microsoft.com/office/drawing/2014/main" id="{EDE49950-8764-4199-9333-1E3200CA83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286362"/>
            <a:ext cx="1571625" cy="695325"/>
          </a:xfrm>
          <a:prstGeom prst="rect">
            <a:avLst/>
          </a:prstGeom>
        </p:spPr>
      </p:pic>
      <p:sp>
        <p:nvSpPr>
          <p:cNvPr id="8" name="Content Placeholder 2">
            <a:extLst>
              <a:ext uri="{FF2B5EF4-FFF2-40B4-BE49-F238E27FC236}">
                <a16:creationId xmlns:a16="http://schemas.microsoft.com/office/drawing/2014/main" id="{B3F6DC7F-129B-424B-959D-89B2893D0304}"/>
              </a:ext>
            </a:extLst>
          </p:cNvPr>
          <p:cNvSpPr>
            <a:spLocks noGrp="1"/>
          </p:cNvSpPr>
          <p:nvPr>
            <p:ph idx="1"/>
          </p:nvPr>
        </p:nvSpPr>
        <p:spPr>
          <a:xfrm>
            <a:off x="838202" y="1825625"/>
            <a:ext cx="10515599" cy="4351338"/>
          </a:xfrm>
          <a:prstGeom prst="rect">
            <a:avLst/>
          </a:prstGeom>
        </p:spPr>
        <p:txBody>
          <a:bodyPr/>
          <a:lstStyle>
            <a:lvl1pPr>
              <a:defRPr>
                <a:solidFill>
                  <a:schemeClr val="tx1">
                    <a:lumMod val="65000"/>
                    <a:lumOff val="35000"/>
                  </a:schemeClr>
                </a:solidFill>
                <a:latin typeface="Avenir 85 Heavy" panose="020B0603020203020204" pitchFamily="34" charset="0"/>
              </a:defRPr>
            </a:lvl1pPr>
            <a:lvl2pPr>
              <a:defRPr>
                <a:solidFill>
                  <a:schemeClr val="tx1">
                    <a:lumMod val="65000"/>
                    <a:lumOff val="35000"/>
                  </a:schemeClr>
                </a:solidFill>
                <a:latin typeface="Avenir Medium" panose="02000603020000020003" pitchFamily="2"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panose="020B0503020203020204" pitchFamily="34" charset="0"/>
              </a:defRPr>
            </a:lvl4pPr>
            <a:lvl5pPr>
              <a:defRPr>
                <a:solidFill>
                  <a:schemeClr val="tx1">
                    <a:lumMod val="65000"/>
                    <a:lumOff val="35000"/>
                  </a:schemeClr>
                </a:solidFill>
                <a:latin typeface="Avenir"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9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76331B0-0A5C-4927-BF0B-08FAC39BCF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83" y="4289549"/>
            <a:ext cx="8505825" cy="2657475"/>
          </a:xfrm>
          <a:prstGeom prst="rect">
            <a:avLst/>
          </a:prstGeom>
        </p:spPr>
      </p:pic>
      <p:pic>
        <p:nvPicPr>
          <p:cNvPr id="6" name="Graphic 5">
            <a:extLst>
              <a:ext uri="{FF2B5EF4-FFF2-40B4-BE49-F238E27FC236}">
                <a16:creationId xmlns:a16="http://schemas.microsoft.com/office/drawing/2014/main" id="{E452EBC4-C939-4373-A276-723D11F560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286362"/>
            <a:ext cx="1571625" cy="695325"/>
          </a:xfrm>
          <a:prstGeom prst="rect">
            <a:avLst/>
          </a:prstGeom>
        </p:spPr>
      </p:pic>
      <p:pic>
        <p:nvPicPr>
          <p:cNvPr id="7" name="Graphic 6">
            <a:extLst>
              <a:ext uri="{FF2B5EF4-FFF2-40B4-BE49-F238E27FC236}">
                <a16:creationId xmlns:a16="http://schemas.microsoft.com/office/drawing/2014/main" id="{032FF6D1-7365-4F1E-8654-27F72362526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35329" y="410513"/>
            <a:ext cx="5256601" cy="4691246"/>
          </a:xfrm>
          <a:prstGeom prst="rect">
            <a:avLst/>
          </a:prstGeom>
        </p:spPr>
      </p:pic>
      <p:pic>
        <p:nvPicPr>
          <p:cNvPr id="9" name="Graphic 8">
            <a:extLst>
              <a:ext uri="{FF2B5EF4-FFF2-40B4-BE49-F238E27FC236}">
                <a16:creationId xmlns:a16="http://schemas.microsoft.com/office/drawing/2014/main" id="{25C610C2-BC53-4575-923C-C5C3454387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873762" y="1920155"/>
            <a:ext cx="2318239" cy="4937847"/>
          </a:xfrm>
          <a:prstGeom prst="rect">
            <a:avLst/>
          </a:prstGeom>
        </p:spPr>
      </p:pic>
    </p:spTree>
    <p:extLst>
      <p:ext uri="{BB962C8B-B14F-4D97-AF65-F5344CB8AC3E}">
        <p14:creationId xmlns:p14="http://schemas.microsoft.com/office/powerpoint/2010/main" val="94997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BBA89-1DCA-466B-80AF-8A3318D6771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89835-F3AC-4429-BDD6-801C5F7A79D3}" type="datetimeFigureOut">
              <a:rPr lang="en-US" smtClean="0"/>
              <a:t>10/12/2020</a:t>
            </a:fld>
            <a:endParaRPr lang="en-US"/>
          </a:p>
        </p:txBody>
      </p:sp>
      <p:sp>
        <p:nvSpPr>
          <p:cNvPr id="5" name="Footer Placeholder 4">
            <a:extLst>
              <a:ext uri="{FF2B5EF4-FFF2-40B4-BE49-F238E27FC236}">
                <a16:creationId xmlns:a16="http://schemas.microsoft.com/office/drawing/2014/main" id="{AB4B2C5C-CBDC-430A-860D-8AA8FE31101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08961-F558-4CD9-B34F-D3924C51956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7AF5F-6AF3-4FD8-ABA0-89B97E594534}" type="slidenum">
              <a:rPr lang="en-US" smtClean="0"/>
              <a:t>‹#›</a:t>
            </a:fld>
            <a:endParaRPr lang="en-US"/>
          </a:p>
        </p:txBody>
      </p:sp>
    </p:spTree>
    <p:extLst>
      <p:ext uri="{BB962C8B-B14F-4D97-AF65-F5344CB8AC3E}">
        <p14:creationId xmlns:p14="http://schemas.microsoft.com/office/powerpoint/2010/main" val="256667242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62" r:id="rId8"/>
    <p:sldLayoutId id="2147483655" r:id="rId9"/>
    <p:sldLayoutId id="2147483656" r:id="rId10"/>
    <p:sldLayoutId id="2147483657" r:id="rId11"/>
    <p:sldLayoutId id="2147483658" r:id="rId12"/>
    <p:sldLayoutId id="2147483659" r:id="rId13"/>
    <p:sldLayoutId id="214748366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C99C5-07B5-4C3E-BCE3-910E4F2F4C6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295F66E-20A4-43D3-B934-E8B104315B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37F50D2-E73B-4575-8455-91A1DFFF947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D9186-DC33-4B5A-BB38-F0833DFEFA13}" type="datetimeFigureOut">
              <a:rPr lang="en-IE" smtClean="0"/>
              <a:t>12/10/2020</a:t>
            </a:fld>
            <a:endParaRPr lang="en-IE"/>
          </a:p>
        </p:txBody>
      </p:sp>
      <p:sp>
        <p:nvSpPr>
          <p:cNvPr id="5" name="Footer Placeholder 4">
            <a:extLst>
              <a:ext uri="{FF2B5EF4-FFF2-40B4-BE49-F238E27FC236}">
                <a16:creationId xmlns:a16="http://schemas.microsoft.com/office/drawing/2014/main" id="{E4EA60EE-9444-4FEC-A82D-CBB3CD9DAAF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50E34AF-3CDD-4317-A34A-93F280E784B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735CA-FCF6-442E-9D68-3CC8E25394AC}" type="slidenum">
              <a:rPr lang="en-IE" smtClean="0"/>
              <a:t>‹#›</a:t>
            </a:fld>
            <a:endParaRPr lang="en-IE"/>
          </a:p>
        </p:txBody>
      </p:sp>
    </p:spTree>
    <p:extLst>
      <p:ext uri="{BB962C8B-B14F-4D97-AF65-F5344CB8AC3E}">
        <p14:creationId xmlns:p14="http://schemas.microsoft.com/office/powerpoint/2010/main" val="22266965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qGQoZTo3CY&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f3sCATyn_e0"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6.gif"/><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67.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qGQoZTo3CY&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2.gif"/></Relationships>
</file>

<file path=ppt/slides/_rels/slide22.xml.rels><?xml version="1.0" encoding="UTF-8" standalone="yes"?>
<Relationships xmlns="http://schemas.openxmlformats.org/package/2006/relationships"><Relationship Id="rId3" Type="http://schemas.openxmlformats.org/officeDocument/2006/relationships/hyperlink" Target="https://youtu.be/cDQrJ4BLoDY"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f3sCATyn_e0"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2.mp3"/><Relationship Id="rId7" Type="http://schemas.openxmlformats.org/officeDocument/2006/relationships/image" Target="../media/image7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4.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BqGQoZTo3CY&amp;feature=youtu.be"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Pages/ResponsePage.aspx?id=eyyiaeokR0aD1EiqjbjOd_QIHIdzOSZPsrCMcGlMmkFUNTJVUTlVUlhWUTM2QVdNNFpUQ04zWjFVTy4u"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f3sCATyn_e0"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8.jpeg"/><Relationship Id="rId3" Type="http://schemas.openxmlformats.org/officeDocument/2006/relationships/image" Target="../media/image82.png"/><Relationship Id="rId7" Type="http://schemas.openxmlformats.org/officeDocument/2006/relationships/image" Target="../media/image84.jpeg"/><Relationship Id="rId12"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83.png"/><Relationship Id="rId11" Type="http://schemas.openxmlformats.org/officeDocument/2006/relationships/image" Target="../media/image86.jpeg"/><Relationship Id="rId5" Type="http://schemas.openxmlformats.org/officeDocument/2006/relationships/image" Target="../media/image40.svg"/><Relationship Id="rId10" Type="http://schemas.openxmlformats.org/officeDocument/2006/relationships/image" Target="../media/image85.jpeg"/><Relationship Id="rId4" Type="http://schemas.openxmlformats.org/officeDocument/2006/relationships/image" Target="../media/image39.png"/><Relationship Id="rId9" Type="http://schemas.openxmlformats.org/officeDocument/2006/relationships/image" Target="../media/image16.sv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forms.office.com/Pages/ResponsePage.aspx?id=eyyiaeokR0aD1EiqjbjOd_QIHIdzOSZPsrCMcGlMmkFUNTJVUTlVUlhWUTM2QVdNNFpUQ04zWjFVTy4u" TargetMode="Externa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1619-A7C9-4D62-AAB2-926AC8D279FA}"/>
              </a:ext>
            </a:extLst>
          </p:cNvPr>
          <p:cNvSpPr>
            <a:spLocks noGrp="1"/>
          </p:cNvSpPr>
          <p:nvPr>
            <p:ph type="ctrTitle"/>
          </p:nvPr>
        </p:nvSpPr>
        <p:spPr/>
        <p:txBody>
          <a:bodyPr/>
          <a:lstStyle/>
          <a:p>
            <a:r>
              <a:rPr lang="en-US"/>
              <a:t>1</a:t>
            </a:r>
            <a:r>
              <a:rPr lang="en-US" baseline="30000"/>
              <a:t>st</a:t>
            </a:r>
            <a:r>
              <a:rPr lang="en-US"/>
              <a:t>-2</a:t>
            </a:r>
            <a:r>
              <a:rPr lang="en-US" baseline="30000"/>
              <a:t>nd</a:t>
            </a:r>
            <a:r>
              <a:rPr lang="en-US"/>
              <a:t> class unit</a:t>
            </a:r>
          </a:p>
        </p:txBody>
      </p:sp>
      <p:sp>
        <p:nvSpPr>
          <p:cNvPr id="3" name="Subtitle 2">
            <a:extLst>
              <a:ext uri="{FF2B5EF4-FFF2-40B4-BE49-F238E27FC236}">
                <a16:creationId xmlns:a16="http://schemas.microsoft.com/office/drawing/2014/main" id="{4F3B79A6-F62A-4A37-9ED4-15CBBA0F08A2}"/>
              </a:ext>
            </a:extLst>
          </p:cNvPr>
          <p:cNvSpPr>
            <a:spLocks noGrp="1"/>
          </p:cNvSpPr>
          <p:nvPr>
            <p:ph type="subTitle" idx="1"/>
          </p:nvPr>
        </p:nvSpPr>
        <p:spPr/>
        <p:txBody>
          <a:bodyPr/>
          <a:lstStyle/>
          <a:p>
            <a:r>
              <a:rPr lang="en-US"/>
              <a:t>2020/21</a:t>
            </a:r>
          </a:p>
        </p:txBody>
      </p:sp>
    </p:spTree>
    <p:extLst>
      <p:ext uri="{BB962C8B-B14F-4D97-AF65-F5344CB8AC3E}">
        <p14:creationId xmlns:p14="http://schemas.microsoft.com/office/powerpoint/2010/main" val="345581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53F409A-6924-41F9-B970-446E72272F4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Part 2</a:t>
            </a:r>
            <a:endParaRPr lang="en-US" sz="2000">
              <a:solidFill>
                <a:srgbClr val="1E9356"/>
              </a:solidFill>
              <a:latin typeface="Avenir Next Demi Bold" panose="020B0703020202020204"/>
            </a:endParaRPr>
          </a:p>
        </p:txBody>
      </p:sp>
      <p:sp>
        <p:nvSpPr>
          <p:cNvPr id="10" name="TextBox 9">
            <a:extLst>
              <a:ext uri="{FF2B5EF4-FFF2-40B4-BE49-F238E27FC236}">
                <a16:creationId xmlns:a16="http://schemas.microsoft.com/office/drawing/2014/main" id="{309C6D9C-F6B0-432A-A2FE-3FF8A67ED388}"/>
              </a:ext>
            </a:extLst>
          </p:cNvPr>
          <p:cNvSpPr txBox="1"/>
          <p:nvPr/>
        </p:nvSpPr>
        <p:spPr>
          <a:xfrm>
            <a:off x="5021179" y="3068132"/>
            <a:ext cx="6128084" cy="72173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IE" sz="4000" b="0" i="0" u="none"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mn-cs"/>
              </a:rPr>
              <a:t>Do you feel calmer now?</a:t>
            </a:r>
          </a:p>
        </p:txBody>
      </p:sp>
      <p:pic>
        <p:nvPicPr>
          <p:cNvPr id="2" name="Picture 1">
            <a:hlinkClick r:id="rId3"/>
            <a:extLst>
              <a:ext uri="{FF2B5EF4-FFF2-40B4-BE49-F238E27FC236}">
                <a16:creationId xmlns:a16="http://schemas.microsoft.com/office/drawing/2014/main" id="{3FADA678-5415-449D-A27F-308E22611883}"/>
              </a:ext>
            </a:extLst>
          </p:cNvPr>
          <p:cNvPicPr>
            <a:picLocks noChangeAspect="1"/>
          </p:cNvPicPr>
          <p:nvPr/>
        </p:nvPicPr>
        <p:blipFill rotWithShape="1">
          <a:blip r:embed="rId4"/>
          <a:srcRect l="18047" r="20572"/>
          <a:stretch/>
        </p:blipFill>
        <p:spPr>
          <a:xfrm rot="20954975">
            <a:off x="1058665" y="1397736"/>
            <a:ext cx="3560616" cy="2908739"/>
          </a:xfrm>
          <a:prstGeom prst="rect">
            <a:avLst/>
          </a:prstGeom>
        </p:spPr>
      </p:pic>
    </p:spTree>
    <p:extLst>
      <p:ext uri="{BB962C8B-B14F-4D97-AF65-F5344CB8AC3E}">
        <p14:creationId xmlns:p14="http://schemas.microsoft.com/office/powerpoint/2010/main" val="26200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F86D91-89E1-4CCD-A504-4AD962ABBEF9}"/>
              </a:ext>
            </a:extLst>
          </p:cNvPr>
          <p:cNvSpPr>
            <a:spLocks noGrp="1"/>
          </p:cNvSpPr>
          <p:nvPr>
            <p:ph idx="1"/>
          </p:nvPr>
        </p:nvSpPr>
        <p:spPr>
          <a:xfrm>
            <a:off x="1489085" y="2580189"/>
            <a:ext cx="10265769" cy="842795"/>
          </a:xfrm>
        </p:spPr>
        <p:txBody>
          <a:bodyPr/>
          <a:lstStyle/>
          <a:p>
            <a:pPr marL="742932" indent="-742932">
              <a:lnSpc>
                <a:spcPct val="107000"/>
              </a:lnSpc>
              <a:spcAft>
                <a:spcPts val="800"/>
              </a:spcAft>
              <a:buFont typeface="+mj-lt"/>
              <a:buAutoNum type="arabicPeriod"/>
            </a:pPr>
            <a:r>
              <a:rPr lang="en-GB" sz="3600">
                <a:latin typeface="Calibri" panose="020F0502020204030204" pitchFamily="34" charset="0"/>
                <a:ea typeface="Calibri" panose="020F0502020204030204" pitchFamily="34" charset="0"/>
              </a:rPr>
              <a:t>What do you think a Changemaker is? </a:t>
            </a:r>
          </a:p>
          <a:p>
            <a:pPr marL="0" indent="0">
              <a:buNone/>
            </a:pPr>
            <a:endParaRPr lang="en-US"/>
          </a:p>
        </p:txBody>
      </p:sp>
      <p:sp>
        <p:nvSpPr>
          <p:cNvPr id="4" name="Content Placeholder 2">
            <a:extLst>
              <a:ext uri="{FF2B5EF4-FFF2-40B4-BE49-F238E27FC236}">
                <a16:creationId xmlns:a16="http://schemas.microsoft.com/office/drawing/2014/main" id="{0355B6C7-5454-43F5-9372-CB3C4DDAAD61}"/>
              </a:ext>
            </a:extLst>
          </p:cNvPr>
          <p:cNvSpPr txBox="1">
            <a:spLocks/>
          </p:cNvSpPr>
          <p:nvPr/>
        </p:nvSpPr>
        <p:spPr>
          <a:xfrm>
            <a:off x="871462" y="3686805"/>
            <a:ext cx="10883391" cy="842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85 Heavy" panose="020B0603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Medium" panose="020006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32" indent="-742932">
              <a:lnSpc>
                <a:spcPct val="107000"/>
              </a:lnSpc>
              <a:spcAft>
                <a:spcPts val="800"/>
              </a:spcAft>
              <a:buFont typeface="+mj-lt"/>
              <a:buAutoNum type="arabicPeriod" startAt="2"/>
            </a:pPr>
            <a:r>
              <a:rPr lang="en-GB" sz="3600">
                <a:latin typeface="Calibri" panose="020F0502020204030204" pitchFamily="34" charset="0"/>
                <a:ea typeface="Calibri" panose="020F0502020204030204" pitchFamily="34" charset="0"/>
              </a:rPr>
              <a:t>Can you think of any people who are Changemakers? </a:t>
            </a:r>
          </a:p>
        </p:txBody>
      </p:sp>
      <p:sp>
        <p:nvSpPr>
          <p:cNvPr id="6" name="Content Placeholder 2">
            <a:extLst>
              <a:ext uri="{FF2B5EF4-FFF2-40B4-BE49-F238E27FC236}">
                <a16:creationId xmlns:a16="http://schemas.microsoft.com/office/drawing/2014/main" id="{77E060D0-D450-44A3-A3EA-8727F6BED4D4}"/>
              </a:ext>
            </a:extLst>
          </p:cNvPr>
          <p:cNvSpPr txBox="1">
            <a:spLocks/>
          </p:cNvSpPr>
          <p:nvPr/>
        </p:nvSpPr>
        <p:spPr>
          <a:xfrm>
            <a:off x="434317" y="4793420"/>
            <a:ext cx="10265769" cy="947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85 Heavy" panose="020B0603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Medium" panose="020006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32" indent="-742932">
              <a:lnSpc>
                <a:spcPct val="107000"/>
              </a:lnSpc>
              <a:spcAft>
                <a:spcPts val="800"/>
              </a:spcAft>
              <a:buFont typeface="+mj-lt"/>
              <a:buAutoNum type="arabicPeriod" startAt="3"/>
            </a:pPr>
            <a:r>
              <a:rPr lang="en-GB" sz="3600">
                <a:latin typeface="Calibri" panose="020F0502020204030204" pitchFamily="34" charset="0"/>
                <a:ea typeface="Calibri" panose="020F0502020204030204" pitchFamily="34" charset="0"/>
              </a:rPr>
              <a:t>Have you ever been a Changemaker?  </a:t>
            </a:r>
            <a:endParaRPr lang="en-IE" sz="3600">
              <a:latin typeface="Calibri" panose="020F0502020204030204" pitchFamily="34" charset="0"/>
              <a:ea typeface="Calibri" panose="020F0502020204030204" pitchFamily="34" charset="0"/>
            </a:endParaRPr>
          </a:p>
          <a:p>
            <a:pPr marL="0" indent="0">
              <a:buNone/>
            </a:pPr>
            <a:endParaRPr lang="en-US"/>
          </a:p>
        </p:txBody>
      </p:sp>
      <p:pic>
        <p:nvPicPr>
          <p:cNvPr id="9" name="Graphic 8">
            <a:extLst>
              <a:ext uri="{FF2B5EF4-FFF2-40B4-BE49-F238E27FC236}">
                <a16:creationId xmlns:a16="http://schemas.microsoft.com/office/drawing/2014/main" id="{590DDA2D-E967-496D-8F0D-161E43CA9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2673" y="280736"/>
            <a:ext cx="3943351" cy="1752600"/>
          </a:xfrm>
          <a:prstGeom prst="rect">
            <a:avLst/>
          </a:prstGeom>
        </p:spPr>
      </p:pic>
      <p:sp>
        <p:nvSpPr>
          <p:cNvPr id="7" name="Title 5">
            <a:extLst>
              <a:ext uri="{FF2B5EF4-FFF2-40B4-BE49-F238E27FC236}">
                <a16:creationId xmlns:a16="http://schemas.microsoft.com/office/drawing/2014/main" id="{B95BBA15-460B-4BA1-B2E4-CB07A3504A12}"/>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chemeClr val="bg1"/>
                </a:solidFill>
                <a:latin typeface="Avenir Next Demi Bold" panose="020B0703020202020204"/>
              </a:rPr>
              <a:t>Lesson 1</a:t>
            </a:r>
          </a:p>
          <a:p>
            <a:r>
              <a:rPr lang="en-US" sz="2000">
                <a:solidFill>
                  <a:schemeClr val="bg1"/>
                </a:solidFill>
                <a:latin typeface="Avenir Next Demi Bold" panose="020B0703020202020204"/>
                <a:ea typeface="+mn-ea"/>
                <a:cs typeface="+mn-cs"/>
              </a:rPr>
              <a:t>Part 3</a:t>
            </a:r>
            <a:endParaRPr lang="en-US" sz="2000">
              <a:solidFill>
                <a:schemeClr val="bg1"/>
              </a:solidFill>
              <a:latin typeface="Avenir Next Demi Bold" panose="020B0703020202020204"/>
            </a:endParaRPr>
          </a:p>
        </p:txBody>
      </p:sp>
    </p:spTree>
    <p:extLst>
      <p:ext uri="{BB962C8B-B14F-4D97-AF65-F5344CB8AC3E}">
        <p14:creationId xmlns:p14="http://schemas.microsoft.com/office/powerpoint/2010/main" val="7667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4B5D6E-1A2B-4858-B5C5-7257818330A2}"/>
              </a:ext>
            </a:extLst>
          </p:cNvPr>
          <p:cNvPicPr>
            <a:picLocks noChangeAspect="1"/>
          </p:cNvPicPr>
          <p:nvPr/>
        </p:nvPicPr>
        <p:blipFill rotWithShape="1">
          <a:blip r:embed="rId4"/>
          <a:srcRect l="9063" t="21296" r="38229" b="32223"/>
          <a:stretch/>
        </p:blipFill>
        <p:spPr>
          <a:xfrm rot="20945881">
            <a:off x="1316673" y="2264709"/>
            <a:ext cx="3174696" cy="1574800"/>
          </a:xfrm>
          <a:prstGeom prst="rect">
            <a:avLst/>
          </a:prstGeom>
        </p:spPr>
      </p:pic>
      <p:sp>
        <p:nvSpPr>
          <p:cNvPr id="3" name="TextBox 2">
            <a:extLst>
              <a:ext uri="{FF2B5EF4-FFF2-40B4-BE49-F238E27FC236}">
                <a16:creationId xmlns:a16="http://schemas.microsoft.com/office/drawing/2014/main" id="{7EB49C6C-1954-4CE3-9111-B52161ADB888}"/>
              </a:ext>
            </a:extLst>
          </p:cNvPr>
          <p:cNvSpPr txBox="1"/>
          <p:nvPr/>
        </p:nvSpPr>
        <p:spPr>
          <a:xfrm>
            <a:off x="5928728" y="1517040"/>
            <a:ext cx="5144682" cy="461665"/>
          </a:xfrm>
          <a:prstGeom prst="rect">
            <a:avLst/>
          </a:prstGeom>
          <a:noFill/>
        </p:spPr>
        <p:txBody>
          <a:bodyPr wrap="square" rtlCol="0">
            <a:spAutoFit/>
          </a:bodyPr>
          <a:lstStyle/>
          <a:p>
            <a:pPr algn="ctr"/>
            <a:r>
              <a:rPr lang="en-GB" sz="2400">
                <a:solidFill>
                  <a:schemeClr val="bg1"/>
                </a:solidFill>
                <a:latin typeface="Avenir Next Demi Bold"/>
                <a:ea typeface="Calibri" panose="020F0502020204030204" pitchFamily="34" charset="0"/>
              </a:rPr>
              <a:t>Who is the Changemaker in the video? </a:t>
            </a:r>
          </a:p>
        </p:txBody>
      </p:sp>
      <p:sp>
        <p:nvSpPr>
          <p:cNvPr id="4" name="TextBox 3">
            <a:extLst>
              <a:ext uri="{FF2B5EF4-FFF2-40B4-BE49-F238E27FC236}">
                <a16:creationId xmlns:a16="http://schemas.microsoft.com/office/drawing/2014/main" id="{BAF73954-4532-47EC-9AAF-2252929006E2}"/>
              </a:ext>
            </a:extLst>
          </p:cNvPr>
          <p:cNvSpPr txBox="1"/>
          <p:nvPr/>
        </p:nvSpPr>
        <p:spPr>
          <a:xfrm>
            <a:off x="5839098" y="2375559"/>
            <a:ext cx="4864097" cy="830997"/>
          </a:xfrm>
          <a:prstGeom prst="rect">
            <a:avLst/>
          </a:prstGeom>
          <a:noFill/>
        </p:spPr>
        <p:txBody>
          <a:bodyPr wrap="square" rtlCol="0">
            <a:spAutoFit/>
          </a:bodyPr>
          <a:lstStyle/>
          <a:p>
            <a:pPr algn="ctr"/>
            <a:r>
              <a:rPr lang="en-GB" sz="2400">
                <a:solidFill>
                  <a:schemeClr val="bg1"/>
                </a:solidFill>
                <a:latin typeface="Avenir Next Demi Bold"/>
                <a:ea typeface="Calibri" panose="020F0502020204030204" pitchFamily="34" charset="0"/>
              </a:rPr>
              <a:t>What problem does this Changemaker see? </a:t>
            </a:r>
          </a:p>
        </p:txBody>
      </p:sp>
      <p:sp>
        <p:nvSpPr>
          <p:cNvPr id="5" name="TextBox 4">
            <a:extLst>
              <a:ext uri="{FF2B5EF4-FFF2-40B4-BE49-F238E27FC236}">
                <a16:creationId xmlns:a16="http://schemas.microsoft.com/office/drawing/2014/main" id="{D9D22996-71BD-4868-B104-BA847A7E0EAD}"/>
              </a:ext>
            </a:extLst>
          </p:cNvPr>
          <p:cNvSpPr txBox="1"/>
          <p:nvPr/>
        </p:nvSpPr>
        <p:spPr>
          <a:xfrm>
            <a:off x="4801095" y="3525936"/>
            <a:ext cx="3409091" cy="830997"/>
          </a:xfrm>
          <a:prstGeom prst="rect">
            <a:avLst/>
          </a:prstGeom>
          <a:noFill/>
        </p:spPr>
        <p:txBody>
          <a:bodyPr wrap="square" rtlCol="0">
            <a:spAutoFit/>
          </a:bodyPr>
          <a:lstStyle/>
          <a:p>
            <a:pPr algn="ctr"/>
            <a:r>
              <a:rPr lang="en-GB" sz="2400">
                <a:solidFill>
                  <a:schemeClr val="bg1"/>
                </a:solidFill>
                <a:latin typeface="Avenir Next Demi Bold"/>
                <a:ea typeface="Calibri" panose="020F0502020204030204" pitchFamily="34" charset="0"/>
              </a:rPr>
              <a:t>What action do they take? </a:t>
            </a:r>
          </a:p>
        </p:txBody>
      </p:sp>
      <p:sp>
        <p:nvSpPr>
          <p:cNvPr id="6" name="TextBox 5">
            <a:extLst>
              <a:ext uri="{FF2B5EF4-FFF2-40B4-BE49-F238E27FC236}">
                <a16:creationId xmlns:a16="http://schemas.microsoft.com/office/drawing/2014/main" id="{C68A679C-3937-4AD6-9EC9-505ED0635FC3}"/>
              </a:ext>
            </a:extLst>
          </p:cNvPr>
          <p:cNvSpPr txBox="1"/>
          <p:nvPr/>
        </p:nvSpPr>
        <p:spPr>
          <a:xfrm>
            <a:off x="5839098" y="5204453"/>
            <a:ext cx="3803310" cy="830997"/>
          </a:xfrm>
          <a:prstGeom prst="rect">
            <a:avLst/>
          </a:prstGeom>
          <a:noFill/>
        </p:spPr>
        <p:txBody>
          <a:bodyPr wrap="square" rtlCol="0">
            <a:spAutoFit/>
          </a:bodyPr>
          <a:lstStyle/>
          <a:p>
            <a:pPr algn="ctr"/>
            <a:r>
              <a:rPr lang="en-GB" sz="2400">
                <a:solidFill>
                  <a:schemeClr val="bg1"/>
                </a:solidFill>
                <a:latin typeface="Avenir Next Demi Bold"/>
                <a:ea typeface="Calibri" panose="020F0502020204030204" pitchFamily="34" charset="0"/>
              </a:rPr>
              <a:t>What does the Hummingbird say to the other animals?</a:t>
            </a:r>
          </a:p>
        </p:txBody>
      </p:sp>
      <p:sp>
        <p:nvSpPr>
          <p:cNvPr id="8" name="TextBox 7">
            <a:extLst>
              <a:ext uri="{FF2B5EF4-FFF2-40B4-BE49-F238E27FC236}">
                <a16:creationId xmlns:a16="http://schemas.microsoft.com/office/drawing/2014/main" id="{A4001F7F-8B28-4C54-B983-A700B748F909}"/>
              </a:ext>
            </a:extLst>
          </p:cNvPr>
          <p:cNvSpPr txBox="1"/>
          <p:nvPr/>
        </p:nvSpPr>
        <p:spPr>
          <a:xfrm>
            <a:off x="7839456" y="4282451"/>
            <a:ext cx="4124422" cy="461665"/>
          </a:xfrm>
          <a:prstGeom prst="rect">
            <a:avLst/>
          </a:prstGeom>
          <a:noFill/>
        </p:spPr>
        <p:txBody>
          <a:bodyPr wrap="square">
            <a:spAutoFit/>
          </a:bodyPr>
          <a:lstStyle/>
          <a:p>
            <a:pPr algn="ctr"/>
            <a:r>
              <a:rPr lang="en-GB" sz="2400">
                <a:solidFill>
                  <a:schemeClr val="bg1"/>
                </a:solidFill>
                <a:latin typeface="Avenir Next Demi Bold"/>
                <a:ea typeface="Calibri" panose="020F0502020204030204" pitchFamily="34" charset="0"/>
              </a:rPr>
              <a:t>What do the other animals do? </a:t>
            </a:r>
          </a:p>
        </p:txBody>
      </p:sp>
      <p:sp>
        <p:nvSpPr>
          <p:cNvPr id="10" name="Title 5">
            <a:extLst>
              <a:ext uri="{FF2B5EF4-FFF2-40B4-BE49-F238E27FC236}">
                <a16:creationId xmlns:a16="http://schemas.microsoft.com/office/drawing/2014/main" id="{DC5850F2-36EE-4A68-BCA4-5F828D411DBE}"/>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Part 4</a:t>
            </a:r>
            <a:endParaRPr lang="en-US" sz="2000">
              <a:solidFill>
                <a:srgbClr val="1E9356"/>
              </a:solidFill>
              <a:latin typeface="Avenir Next Demi Bold" panose="020B0703020202020204"/>
            </a:endParaRPr>
          </a:p>
        </p:txBody>
      </p:sp>
      <p:pic>
        <p:nvPicPr>
          <p:cNvPr id="11" name="Picture 10" descr="A person wearing a hat and smiling at the camera&#10;&#10;Description automatically generated">
            <a:extLst>
              <a:ext uri="{FF2B5EF4-FFF2-40B4-BE49-F238E27FC236}">
                <a16:creationId xmlns:a16="http://schemas.microsoft.com/office/drawing/2014/main" id="{BCA0AE47-9E93-4E4B-B73C-6729FD08C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63871">
            <a:off x="1107213" y="1750189"/>
            <a:ext cx="3502726" cy="2402919"/>
          </a:xfrm>
          <a:prstGeom prst="rect">
            <a:avLst/>
          </a:prstGeom>
        </p:spPr>
      </p:pic>
    </p:spTree>
    <p:extLst>
      <p:ext uri="{BB962C8B-B14F-4D97-AF65-F5344CB8AC3E}">
        <p14:creationId xmlns:p14="http://schemas.microsoft.com/office/powerpoint/2010/main" val="1199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E0F7964-61C6-440F-968A-190E6A4ECA9B}"/>
              </a:ext>
            </a:extLst>
          </p:cNvPr>
          <p:cNvSpPr>
            <a:spLocks noChangeArrowheads="1"/>
          </p:cNvSpPr>
          <p:nvPr/>
        </p:nvSpPr>
        <p:spPr bwMode="auto">
          <a:xfrm>
            <a:off x="513103" y="735990"/>
            <a:ext cx="638074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r>
              <a:rPr lang="en-GB" altLang="en-US" sz="2400">
                <a:latin typeface="Avenir Next Demi Bold"/>
                <a:ea typeface="Calibri" panose="020F0502020204030204" pitchFamily="34" charset="0"/>
              </a:rPr>
              <a:t>To become GOAL Changemakers, we need to think up a magic transforming or changing movement. </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eaLnBrk="0" fontAlgn="base" hangingPunct="0">
              <a:spcBef>
                <a:spcPct val="0"/>
              </a:spcBef>
              <a:spcAft>
                <a:spcPct val="0"/>
              </a:spcAft>
            </a:pPr>
            <a:r>
              <a:rPr lang="en-GB" altLang="en-US" sz="2400">
                <a:latin typeface="Avenir Next Demi Bold"/>
                <a:ea typeface="Calibri" panose="020F0502020204030204" pitchFamily="34" charset="0"/>
              </a:rPr>
              <a:t>Let’s think…</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en-GB" altLang="en-US" sz="2400">
                <a:latin typeface="Avenir Next Demi Bold"/>
                <a:ea typeface="Calibri" panose="020F0502020204030204" pitchFamily="34" charset="0"/>
              </a:rPr>
              <a:t>What magic movements might be good? </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en-GB" altLang="en-US" sz="2400">
                <a:latin typeface="Avenir Next Demi Bold"/>
                <a:ea typeface="Calibri" panose="020F0502020204030204" pitchFamily="34" charset="0"/>
              </a:rPr>
              <a:t>On the count of three, let’s stand up, wave our magic wands and shout “CHANGEMAKERS!” and at the same time do our magic changemakers movement.</a:t>
            </a:r>
          </a:p>
          <a:p>
            <a:pPr defTabSz="914377" eaLnBrk="0" fontAlgn="base" hangingPunct="0">
              <a:spcBef>
                <a:spcPct val="0"/>
              </a:spcBef>
              <a:spcAft>
                <a:spcPct val="0"/>
              </a:spcAft>
            </a:pPr>
            <a:endParaRPr lang="en-GB" altLang="en-US" sz="2400">
              <a:latin typeface="Avenir Next Demi Bold"/>
            </a:endParaRPr>
          </a:p>
          <a:p>
            <a:pPr defTabSz="914377" eaLnBrk="0" fontAlgn="base" hangingPunct="0">
              <a:spcBef>
                <a:spcPct val="0"/>
              </a:spcBef>
              <a:spcAft>
                <a:spcPct val="0"/>
              </a:spcAft>
            </a:pPr>
            <a:r>
              <a:rPr lang="en-GB" altLang="en-US" sz="2400">
                <a:latin typeface="Avenir Next Demi Bold"/>
              </a:rPr>
              <a:t>One…Two…Three…</a:t>
            </a:r>
            <a:r>
              <a:rPr lang="en-IE" altLang="en-US" sz="2400">
                <a:latin typeface="Avenir Next Demi Bold"/>
              </a:rPr>
              <a:t> </a:t>
            </a:r>
          </a:p>
          <a:p>
            <a:pPr defTabSz="914377" eaLnBrk="0" fontAlgn="base" hangingPunct="0">
              <a:spcBef>
                <a:spcPct val="0"/>
              </a:spcBef>
              <a:spcAft>
                <a:spcPct val="0"/>
              </a:spcAft>
            </a:pPr>
            <a:endParaRPr lang="en-IE" altLang="en-US" sz="2400">
              <a:latin typeface="Avenir Next Demi Bold"/>
            </a:endParaRPr>
          </a:p>
          <a:p>
            <a:pPr defTabSz="914377" eaLnBrk="0" fontAlgn="base" hangingPunct="0">
              <a:spcBef>
                <a:spcPct val="0"/>
              </a:spcBef>
              <a:spcAft>
                <a:spcPct val="0"/>
              </a:spcAft>
            </a:pPr>
            <a:r>
              <a:rPr lang="en-IE" altLang="en-US" sz="2400" b="1">
                <a:latin typeface="Avenir Next Demi Bold"/>
              </a:rPr>
              <a:t>Well done!  You’re a GOAL Changemaker!</a:t>
            </a:r>
          </a:p>
        </p:txBody>
      </p:sp>
      <p:pic>
        <p:nvPicPr>
          <p:cNvPr id="6" name="Graphic 5">
            <a:extLst>
              <a:ext uri="{FF2B5EF4-FFF2-40B4-BE49-F238E27FC236}">
                <a16:creationId xmlns:a16="http://schemas.microsoft.com/office/drawing/2014/main" id="{E64459BD-ABF0-4555-BF7D-93E666C3E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851" y="2379749"/>
            <a:ext cx="4721636" cy="2098505"/>
          </a:xfrm>
          <a:prstGeom prst="rect">
            <a:avLst/>
          </a:prstGeom>
        </p:spPr>
      </p:pic>
      <p:pic>
        <p:nvPicPr>
          <p:cNvPr id="5122" name="Picture 2" descr="Black And White Magic Sticker by La Griffe de Maho for iOS ...">
            <a:extLst>
              <a:ext uri="{FF2B5EF4-FFF2-40B4-BE49-F238E27FC236}">
                <a16:creationId xmlns:a16="http://schemas.microsoft.com/office/drawing/2014/main" id="{DCD48322-574D-4155-81BC-2F602136EE30}"/>
              </a:ext>
            </a:extLst>
          </p:cNvPr>
          <p:cNvPicPr>
            <a:picLocks noChangeAspect="1" noChangeArrowheads="1" noCrop="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9574">
            <a:off x="6280485" y="927510"/>
            <a:ext cx="2101516" cy="21015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A66469EB-2B7D-4FF7-8EA2-8A3A92A4818B}"/>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Part 5</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428767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1F8B5CD8-A645-4F80-9EE3-7CA496A7AD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863" y="733562"/>
            <a:ext cx="4721636" cy="2098505"/>
          </a:xfrm>
          <a:prstGeom prst="rect">
            <a:avLst/>
          </a:prstGeom>
        </p:spPr>
      </p:pic>
      <p:sp>
        <p:nvSpPr>
          <p:cNvPr id="24" name="Rectangle 1">
            <a:extLst>
              <a:ext uri="{FF2B5EF4-FFF2-40B4-BE49-F238E27FC236}">
                <a16:creationId xmlns:a16="http://schemas.microsoft.com/office/drawing/2014/main" id="{A984CD8A-F35C-434C-8E22-2BC97BF7AAD3}"/>
              </a:ext>
            </a:extLst>
          </p:cNvPr>
          <p:cNvSpPr>
            <a:spLocks noChangeArrowheads="1"/>
          </p:cNvSpPr>
          <p:nvPr/>
        </p:nvSpPr>
        <p:spPr bwMode="auto">
          <a:xfrm>
            <a:off x="325862" y="3077450"/>
            <a:ext cx="719788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r>
              <a:rPr lang="en-GB" altLang="en-US" sz="2400">
                <a:latin typeface="Avenir Next Demi Bold"/>
                <a:ea typeface="Calibri" panose="020F0502020204030204" pitchFamily="34" charset="0"/>
              </a:rPr>
              <a:t>As Changemakers, you will need an official identity card (I.D.) so that everyone knows who you are.</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en-GB" altLang="en-US" sz="2400">
                <a:latin typeface="Avenir Next Demi Bold"/>
                <a:ea typeface="Calibri" panose="020F0502020204030204" pitchFamily="34" charset="0"/>
              </a:rPr>
              <a:t>Here’s a blank I.D. card.</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en-GB" altLang="en-US" sz="2400">
                <a:latin typeface="Avenir Next Demi Bold"/>
                <a:ea typeface="Calibri" panose="020F0502020204030204" pitchFamily="34" charset="0"/>
              </a:rPr>
              <a:t>Fill in your name, age, county (where your school is).  You can draw or stick a picture of yourself in the box beside your name/age.  </a:t>
            </a:r>
            <a:endParaRPr lang="en-IE" altLang="en-US" sz="2400">
              <a:latin typeface="Avenir Next Demi Bold"/>
            </a:endParaRPr>
          </a:p>
        </p:txBody>
      </p:sp>
      <p:sp>
        <p:nvSpPr>
          <p:cNvPr id="25" name="Title 5">
            <a:extLst>
              <a:ext uri="{FF2B5EF4-FFF2-40B4-BE49-F238E27FC236}">
                <a16:creationId xmlns:a16="http://schemas.microsoft.com/office/drawing/2014/main" id="{D50DB578-1730-4D38-96EA-5BB3A2EC9FB3}"/>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Part 5</a:t>
            </a:r>
            <a:endParaRPr lang="en-US" sz="2000">
              <a:solidFill>
                <a:srgbClr val="1E9356"/>
              </a:solidFill>
              <a:latin typeface="Avenir Next Demi Bold" panose="020B0703020202020204"/>
            </a:endParaRPr>
          </a:p>
        </p:txBody>
      </p:sp>
      <p:pic>
        <p:nvPicPr>
          <p:cNvPr id="2" name="Picture 1">
            <a:extLst>
              <a:ext uri="{FF2B5EF4-FFF2-40B4-BE49-F238E27FC236}">
                <a16:creationId xmlns:a16="http://schemas.microsoft.com/office/drawing/2014/main" id="{76C168F2-78B6-4283-A463-435442122933}"/>
              </a:ext>
            </a:extLst>
          </p:cNvPr>
          <p:cNvPicPr>
            <a:picLocks noChangeAspect="1"/>
          </p:cNvPicPr>
          <p:nvPr/>
        </p:nvPicPr>
        <p:blipFill>
          <a:blip r:embed="rId5"/>
          <a:stretch>
            <a:fillRect/>
          </a:stretch>
        </p:blipFill>
        <p:spPr>
          <a:xfrm>
            <a:off x="7876672" y="481295"/>
            <a:ext cx="3421943" cy="5895409"/>
          </a:xfrm>
          <a:prstGeom prst="rect">
            <a:avLst/>
          </a:prstGeom>
        </p:spPr>
      </p:pic>
    </p:spTree>
    <p:extLst>
      <p:ext uri="{BB962C8B-B14F-4D97-AF65-F5344CB8AC3E}">
        <p14:creationId xmlns:p14="http://schemas.microsoft.com/office/powerpoint/2010/main" val="376330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8"/>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8"/>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0" name="Title 5">
            <a:extLst>
              <a:ext uri="{FF2B5EF4-FFF2-40B4-BE49-F238E27FC236}">
                <a16:creationId xmlns:a16="http://schemas.microsoft.com/office/drawing/2014/main" id="{948AB074-D0BF-42E6-9E49-FB6E77876252}"/>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Materials for Part 5 </a:t>
            </a:r>
            <a:endParaRPr lang="en-US" sz="2000">
              <a:solidFill>
                <a:srgbClr val="1E9356"/>
              </a:solidFill>
              <a:latin typeface="Avenir Next Demi Bold" panose="020B0703020202020204"/>
            </a:endParaRPr>
          </a:p>
        </p:txBody>
      </p:sp>
      <p:pic>
        <p:nvPicPr>
          <p:cNvPr id="5" name="Picture 4">
            <a:extLst>
              <a:ext uri="{FF2B5EF4-FFF2-40B4-BE49-F238E27FC236}">
                <a16:creationId xmlns:a16="http://schemas.microsoft.com/office/drawing/2014/main" id="{50326E61-A9F6-47BC-A047-C7B3BAC48ED5}"/>
              </a:ext>
            </a:extLst>
          </p:cNvPr>
          <p:cNvPicPr>
            <a:picLocks noChangeAspect="1"/>
          </p:cNvPicPr>
          <p:nvPr/>
        </p:nvPicPr>
        <p:blipFill>
          <a:blip r:embed="rId3"/>
          <a:stretch>
            <a:fillRect/>
          </a:stretch>
        </p:blipFill>
        <p:spPr>
          <a:xfrm>
            <a:off x="673767" y="559475"/>
            <a:ext cx="10780295" cy="5889451"/>
          </a:xfrm>
          <a:prstGeom prst="rect">
            <a:avLst/>
          </a:prstGeom>
        </p:spPr>
      </p:pic>
    </p:spTree>
    <p:extLst>
      <p:ext uri="{BB962C8B-B14F-4D97-AF65-F5344CB8AC3E}">
        <p14:creationId xmlns:p14="http://schemas.microsoft.com/office/powerpoint/2010/main" val="91422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40FF-A5AC-4586-B5A1-62FB406FE178}"/>
              </a:ext>
            </a:extLst>
          </p:cNvPr>
          <p:cNvSpPr txBox="1"/>
          <p:nvPr/>
        </p:nvSpPr>
        <p:spPr>
          <a:xfrm>
            <a:off x="1279359" y="2685709"/>
            <a:ext cx="6240557" cy="3749168"/>
          </a:xfrm>
          <a:prstGeom prst="rect">
            <a:avLst/>
          </a:prstGeom>
          <a:noFill/>
        </p:spPr>
        <p:txBody>
          <a:bodyPr wrap="square" rtlCol="0">
            <a:spAutoFit/>
          </a:bodyPr>
          <a:lstStyle/>
          <a:p>
            <a:pPr>
              <a:lnSpc>
                <a:spcPct val="107000"/>
              </a:lnSpc>
              <a:spcAft>
                <a:spcPts val="800"/>
              </a:spcAft>
            </a:pPr>
            <a:r>
              <a:rPr lang="en-GB" sz="2400">
                <a:solidFill>
                  <a:schemeClr val="bg1"/>
                </a:solidFill>
                <a:latin typeface="Calibri" panose="020F0502020204030204" pitchFamily="34" charset="0"/>
                <a:ea typeface="Calibri" panose="020F0502020204030204" pitchFamily="34" charset="0"/>
              </a:rPr>
              <a:t>Stand up in your place.</a:t>
            </a:r>
          </a:p>
          <a:p>
            <a:pPr>
              <a:lnSpc>
                <a:spcPct val="107000"/>
              </a:lnSpc>
              <a:spcAft>
                <a:spcPts val="800"/>
              </a:spcAft>
            </a:pPr>
            <a:r>
              <a:rPr lang="en-GB" sz="2400">
                <a:solidFill>
                  <a:schemeClr val="bg1"/>
                </a:solidFill>
                <a:latin typeface="Calibri" panose="020F0502020204030204" pitchFamily="34" charset="0"/>
                <a:ea typeface="Calibri" panose="020F0502020204030204" pitchFamily="34" charset="0"/>
              </a:rPr>
              <a:t>We are going to take turns bowing, one after the other, until we have all taken a bow.</a:t>
            </a:r>
          </a:p>
          <a:p>
            <a:pPr>
              <a:lnSpc>
                <a:spcPct val="107000"/>
              </a:lnSpc>
              <a:spcAft>
                <a:spcPts val="800"/>
              </a:spcAft>
            </a:pPr>
            <a:r>
              <a:rPr lang="en-GB" sz="2400">
                <a:solidFill>
                  <a:schemeClr val="bg1"/>
                </a:solidFill>
                <a:latin typeface="Calibri" panose="020F0502020204030204" pitchFamily="34" charset="0"/>
                <a:ea typeface="Calibri" panose="020F0502020204030204" pitchFamily="34" charset="0"/>
              </a:rPr>
              <a:t>Once you have taken your bow, start to clap and keep clapping until everyone has bowed.</a:t>
            </a:r>
          </a:p>
          <a:p>
            <a:pPr>
              <a:lnSpc>
                <a:spcPct val="107000"/>
              </a:lnSpc>
              <a:spcAft>
                <a:spcPts val="800"/>
              </a:spcAft>
            </a:pPr>
            <a:r>
              <a:rPr lang="en-GB" sz="2400">
                <a:solidFill>
                  <a:schemeClr val="bg1"/>
                </a:solidFill>
                <a:latin typeface="Calibri" panose="020F0502020204030204" pitchFamily="34" charset="0"/>
                <a:ea typeface="Calibri" panose="020F0502020204030204" pitchFamily="34" charset="0"/>
              </a:rPr>
              <a:t>When we have all had our turn, we’ll shout out:  </a:t>
            </a:r>
          </a:p>
          <a:p>
            <a:pPr>
              <a:lnSpc>
                <a:spcPct val="107000"/>
              </a:lnSpc>
              <a:spcAft>
                <a:spcPts val="800"/>
              </a:spcAft>
            </a:pPr>
            <a:endParaRPr lang="en-GB" sz="2400">
              <a:solidFill>
                <a:schemeClr val="bg1"/>
              </a:solidFill>
              <a:latin typeface="Calibri" panose="020F0502020204030204" pitchFamily="34" charset="0"/>
              <a:ea typeface="Calibri" panose="020F0502020204030204" pitchFamily="34" charset="0"/>
            </a:endParaRPr>
          </a:p>
          <a:p>
            <a:pPr algn="ctr">
              <a:lnSpc>
                <a:spcPct val="107000"/>
              </a:lnSpc>
              <a:spcAft>
                <a:spcPts val="800"/>
              </a:spcAft>
            </a:pPr>
            <a:r>
              <a:rPr lang="en-GB" sz="2400" b="1">
                <a:solidFill>
                  <a:schemeClr val="bg1"/>
                </a:solidFill>
                <a:latin typeface="Calibri" panose="020F0502020204030204" pitchFamily="34" charset="0"/>
                <a:ea typeface="Calibri" panose="020F0502020204030204" pitchFamily="34" charset="0"/>
              </a:rPr>
              <a:t>WELL DONE CHANGEMAKERS!</a:t>
            </a:r>
          </a:p>
        </p:txBody>
      </p:sp>
      <p:pic>
        <p:nvPicPr>
          <p:cNvPr id="5" name="Picture 4" descr="A close up of a logo&#10;&#10;Description automatically generated">
            <a:extLst>
              <a:ext uri="{FF2B5EF4-FFF2-40B4-BE49-F238E27FC236}">
                <a16:creationId xmlns:a16="http://schemas.microsoft.com/office/drawing/2014/main" id="{9D8934F9-5232-40EF-A4A2-FC63E964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82" y="926077"/>
            <a:ext cx="6328196" cy="5931923"/>
          </a:xfrm>
          <a:prstGeom prst="rect">
            <a:avLst/>
          </a:prstGeom>
        </p:spPr>
      </p:pic>
      <p:sp>
        <p:nvSpPr>
          <p:cNvPr id="6" name="Title 5">
            <a:extLst>
              <a:ext uri="{FF2B5EF4-FFF2-40B4-BE49-F238E27FC236}">
                <a16:creationId xmlns:a16="http://schemas.microsoft.com/office/drawing/2014/main" id="{D664AA52-3389-4E47-AFF3-C4EB42BE910E}"/>
              </a:ext>
            </a:extLst>
          </p:cNvPr>
          <p:cNvSpPr txBox="1">
            <a:spLocks/>
          </p:cNvSpPr>
          <p:nvPr/>
        </p:nvSpPr>
        <p:spPr>
          <a:xfrm>
            <a:off x="518615" y="143387"/>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Part 6</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700242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77067" y="703288"/>
            <a:ext cx="4434138" cy="43271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IE" sz="24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rPr>
              <a:t>Learning intentions</a:t>
            </a:r>
            <a:endParaRPr kumimoji="0" lang="en-HN" sz="24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endParaRPr>
          </a:p>
          <a:p>
            <a:pPr>
              <a:lnSpc>
                <a:spcPct val="107000"/>
              </a:lnSpc>
            </a:pPr>
            <a:r>
              <a:rPr lang="en-GB" sz="2000">
                <a:solidFill>
                  <a:srgbClr val="000000"/>
                </a:solidFill>
                <a:latin typeface="Avenir Next Demi Bold" panose="020B0703020202020204"/>
                <a:ea typeface="Calibri" panose="020F0502020204030204" pitchFamily="34" charset="0"/>
                <a:cs typeface="Calibri" panose="020F0502020204030204" pitchFamily="34" charset="0"/>
              </a:rPr>
              <a:t>We are learning to…</a:t>
            </a:r>
          </a:p>
          <a:p>
            <a:pPr>
              <a:lnSpc>
                <a:spcPct val="107000"/>
              </a:lnSpc>
            </a:pPr>
            <a:endParaRPr lang="en-GB" sz="1600">
              <a:solidFill>
                <a:srgbClr val="000000"/>
              </a:solidFill>
              <a:latin typeface="Avenir Next Demi Bold" panose="020B0703020202020204"/>
              <a:ea typeface="Calibri" panose="020F0502020204030204" pitchFamily="34" charset="0"/>
              <a:cs typeface="Calibri" panose="020F0502020204030204" pitchFamily="34" charset="0"/>
            </a:endParaRP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a:rPr>
              <a:t>practice breathing as a way of feeling calm</a:t>
            </a:r>
            <a:endParaRPr lang="en-IE">
              <a:latin typeface="Avenir Next Demi Bold" panose="020B0703020202020204"/>
              <a:ea typeface="Calibri" panose="020F0502020204030204" pitchFamily="34" charset="0"/>
              <a:cs typeface="Calibri"/>
            </a:endParaRP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tell the difference between needs and wants</a:t>
            </a: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recognise that the United Nations Global Goals are a plan to </a:t>
            </a:r>
            <a:r>
              <a:rPr lang="en-IE">
                <a:solidFill>
                  <a:srgbClr val="000000"/>
                </a:solidFill>
                <a:latin typeface="Avenir Next Demi Bold" panose="020B0703020202020204"/>
                <a:ea typeface="Calibri" panose="020F0502020204030204" pitchFamily="34" charset="0"/>
                <a:cs typeface="Calibri" panose="020F0502020204030204" pitchFamily="34" charset="0"/>
              </a:rPr>
              <a:t>make our world a better place</a:t>
            </a:r>
            <a:endParaRPr lang="en-IE">
              <a:latin typeface="Avenir Next Demi Bold" panose="020B0703020202020204"/>
              <a:ea typeface="Calibri" panose="020F0502020204030204" pitchFamily="34" charset="0"/>
              <a:cs typeface="Calibri" panose="020F0502020204030204" pitchFamily="34" charset="0"/>
            </a:endParaRP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use our own words to explain what solidarity means</a:t>
            </a:r>
          </a:p>
          <a:p>
            <a:pPr marL="342265" indent="-342265">
              <a:lnSpc>
                <a:spcPct val="107000"/>
              </a:lnSpc>
              <a:buFont typeface="Symbol" panose="05050102010706020507" pitchFamily="18" charset="2"/>
              <a:buChar char="-"/>
            </a:pPr>
            <a:r>
              <a:rPr lang="en-GB">
                <a:latin typeface="Avenir Next Demi Bold" panose="020B0703020202020204"/>
                <a:ea typeface="Calibri" panose="020F0502020204030204" pitchFamily="34" charset="0"/>
                <a:cs typeface="Calibri" panose="020F0502020204030204" pitchFamily="34" charset="0"/>
              </a:rPr>
              <a:t>talk about and role play characters in a story</a:t>
            </a:r>
            <a:endParaRPr lang="en-IE">
              <a:latin typeface="Avenir Next Demi Bold" panose="020B0703020202020204"/>
              <a:ea typeface="Calibri" panose="020F0502020204030204" pitchFamily="34" charset="0"/>
              <a:cs typeface="Calibri" panose="020F0502020204030204" pitchFamily="34" charset="0"/>
            </a:endParaRPr>
          </a:p>
        </p:txBody>
      </p:sp>
      <p:pic>
        <p:nvPicPr>
          <p:cNvPr id="7" name="Picture 6" descr="A close up of a logo&#10;&#10;Description automatically generated">
            <a:extLst>
              <a:ext uri="{FF2B5EF4-FFF2-40B4-BE49-F238E27FC236}">
                <a16:creationId xmlns:a16="http://schemas.microsoft.com/office/drawing/2014/main" id="{45F5E9DF-045C-4801-A1BD-88649E01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199" y="4304403"/>
            <a:ext cx="2767221" cy="2593937"/>
          </a:xfrm>
          <a:prstGeom prst="rect">
            <a:avLst/>
          </a:prstGeom>
        </p:spPr>
      </p:pic>
      <p:sp>
        <p:nvSpPr>
          <p:cNvPr id="10" name="Title 5">
            <a:extLst>
              <a:ext uri="{FF2B5EF4-FFF2-40B4-BE49-F238E27FC236}">
                <a16:creationId xmlns:a16="http://schemas.microsoft.com/office/drawing/2014/main" id="{A346309A-4904-41E4-AB09-F58F6BB84D7A}"/>
              </a:ext>
            </a:extLst>
          </p:cNvPr>
          <p:cNvSpPr txBox="1">
            <a:spLocks/>
          </p:cNvSpPr>
          <p:nvPr/>
        </p:nvSpPr>
        <p:spPr>
          <a:xfrm>
            <a:off x="0" y="0"/>
            <a:ext cx="5035284"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1E9356"/>
                </a:solidFill>
                <a:latin typeface="Avenir Next Demi Bold" panose="020B0703020202020204"/>
              </a:rPr>
              <a:t>Lesson 2</a:t>
            </a:r>
            <a:endParaRPr lang="en-US" sz="3200">
              <a:solidFill>
                <a:srgbClr val="1E9356"/>
              </a:solidFill>
              <a:latin typeface="Avenir Next Demi Bold" panose="020B0703020202020204"/>
            </a:endParaRPr>
          </a:p>
          <a:p>
            <a:r>
              <a:rPr lang="en-US" sz="2800">
                <a:solidFill>
                  <a:srgbClr val="1E9356"/>
                </a:solidFill>
                <a:latin typeface="Avenir Next Demi Bold" panose="020B0703020202020204"/>
                <a:ea typeface="+mn-ea"/>
                <a:cs typeface="+mn-cs"/>
              </a:rPr>
              <a:t>Global Goals Changemakers</a:t>
            </a:r>
            <a:endParaRPr lang="en-US" sz="2800">
              <a:solidFill>
                <a:srgbClr val="1E9356"/>
              </a:solidFill>
              <a:latin typeface="Avenir Next Demi Bold" panose="020B0703020202020204"/>
            </a:endParaRPr>
          </a:p>
        </p:txBody>
      </p:sp>
    </p:spTree>
    <p:extLst>
      <p:ext uri="{BB962C8B-B14F-4D97-AF65-F5344CB8AC3E}">
        <p14:creationId xmlns:p14="http://schemas.microsoft.com/office/powerpoint/2010/main" val="54889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4CDED-9335-4993-A8A3-8C9C4381276C}"/>
              </a:ext>
            </a:extLst>
          </p:cNvPr>
          <p:cNvSpPr txBox="1"/>
          <p:nvPr/>
        </p:nvSpPr>
        <p:spPr>
          <a:xfrm>
            <a:off x="1339580" y="1913970"/>
            <a:ext cx="2971800" cy="2308324"/>
          </a:xfrm>
          <a:prstGeom prst="rect">
            <a:avLst/>
          </a:prstGeom>
          <a:noFill/>
        </p:spPr>
        <p:txBody>
          <a:bodyPr wrap="square" rtlCol="0">
            <a:spAutoFit/>
          </a:bodyPr>
          <a:lstStyle/>
          <a:p>
            <a:r>
              <a:rPr lang="en-GB" b="1">
                <a:highlight>
                  <a:srgbClr val="FFFF00"/>
                </a:highlight>
              </a:rPr>
              <a:t>FOR JESSICA: </a:t>
            </a:r>
            <a:r>
              <a:rPr lang="en-GB">
                <a:highlight>
                  <a:srgbClr val="FFFF00"/>
                </a:highlight>
              </a:rPr>
              <a:t>Insert visual of the butterfly from GOALs breathing activity vid.  Embed link (to the clip in Irish for </a:t>
            </a:r>
            <a:r>
              <a:rPr lang="en-GB" err="1">
                <a:highlight>
                  <a:srgbClr val="FFFF00"/>
                </a:highlight>
              </a:rPr>
              <a:t>Gaeilge</a:t>
            </a:r>
            <a:r>
              <a:rPr lang="en-GB">
                <a:highlight>
                  <a:srgbClr val="FFFF00"/>
                </a:highlight>
              </a:rPr>
              <a:t> slides and English clip for English slides) so teachers can click and watch without leaving PowerPoint</a:t>
            </a:r>
            <a:endParaRPr lang="en-IE">
              <a:highlight>
                <a:srgbClr val="FFFF00"/>
              </a:highlight>
            </a:endParaRPr>
          </a:p>
        </p:txBody>
      </p:sp>
      <p:sp>
        <p:nvSpPr>
          <p:cNvPr id="5" name="Title 5">
            <a:extLst>
              <a:ext uri="{FF2B5EF4-FFF2-40B4-BE49-F238E27FC236}">
                <a16:creationId xmlns:a16="http://schemas.microsoft.com/office/drawing/2014/main" id="{653F409A-6924-41F9-B970-446E72272F4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1</a:t>
            </a:r>
            <a:endParaRPr lang="en-US" sz="2000">
              <a:solidFill>
                <a:srgbClr val="1E9356"/>
              </a:solidFill>
              <a:latin typeface="Avenir Next Demi Bold" panose="020B0703020202020204"/>
            </a:endParaRPr>
          </a:p>
        </p:txBody>
      </p:sp>
      <p:sp>
        <p:nvSpPr>
          <p:cNvPr id="10" name="TextBox 9">
            <a:extLst>
              <a:ext uri="{FF2B5EF4-FFF2-40B4-BE49-F238E27FC236}">
                <a16:creationId xmlns:a16="http://schemas.microsoft.com/office/drawing/2014/main" id="{309C6D9C-F6B0-432A-A2FE-3FF8A67ED388}"/>
              </a:ext>
            </a:extLst>
          </p:cNvPr>
          <p:cNvSpPr txBox="1"/>
          <p:nvPr/>
        </p:nvSpPr>
        <p:spPr>
          <a:xfrm>
            <a:off x="5021179" y="3068132"/>
            <a:ext cx="6128084" cy="72173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IE" sz="4000" b="0" i="0" u="none"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mn-cs"/>
              </a:rPr>
              <a:t>Do you feel calmer now?</a:t>
            </a:r>
          </a:p>
        </p:txBody>
      </p:sp>
      <p:pic>
        <p:nvPicPr>
          <p:cNvPr id="2" name="Picture 1">
            <a:hlinkClick r:id="rId3"/>
            <a:extLst>
              <a:ext uri="{FF2B5EF4-FFF2-40B4-BE49-F238E27FC236}">
                <a16:creationId xmlns:a16="http://schemas.microsoft.com/office/drawing/2014/main" id="{B48EE1FB-964B-4624-9585-3431BFD7D1B0}"/>
              </a:ext>
            </a:extLst>
          </p:cNvPr>
          <p:cNvPicPr>
            <a:picLocks noChangeAspect="1"/>
          </p:cNvPicPr>
          <p:nvPr/>
        </p:nvPicPr>
        <p:blipFill rotWithShape="1">
          <a:blip r:embed="rId4"/>
          <a:srcRect l="18047" r="20572"/>
          <a:stretch/>
        </p:blipFill>
        <p:spPr>
          <a:xfrm rot="20954975">
            <a:off x="1058665" y="1397736"/>
            <a:ext cx="3560616" cy="2908739"/>
          </a:xfrm>
          <a:prstGeom prst="rect">
            <a:avLst/>
          </a:prstGeom>
        </p:spPr>
      </p:pic>
    </p:spTree>
    <p:extLst>
      <p:ext uri="{BB962C8B-B14F-4D97-AF65-F5344CB8AC3E}">
        <p14:creationId xmlns:p14="http://schemas.microsoft.com/office/powerpoint/2010/main" val="239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E0F7964-61C6-440F-968A-190E6A4ECA9B}"/>
              </a:ext>
            </a:extLst>
          </p:cNvPr>
          <p:cNvSpPr>
            <a:spLocks noChangeArrowheads="1"/>
          </p:cNvSpPr>
          <p:nvPr/>
        </p:nvSpPr>
        <p:spPr bwMode="auto">
          <a:xfrm>
            <a:off x="396085" y="1779687"/>
            <a:ext cx="748352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r>
              <a:rPr lang="en-GB" altLang="en-US" sz="2400">
                <a:latin typeface="Avenir Next Demi Bold"/>
                <a:ea typeface="Calibri" panose="020F0502020204030204" pitchFamily="34" charset="0"/>
              </a:rPr>
              <a:t>Let’s transform into GOAL Changemakers.</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en-GB" altLang="en-US" sz="2400">
                <a:latin typeface="Avenir Next Demi Bold"/>
                <a:ea typeface="Calibri" panose="020F0502020204030204" pitchFamily="34" charset="0"/>
              </a:rPr>
              <a:t>You can use the same magic transforming or changing movement as last time or think up a new magic movement.</a:t>
            </a: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en-GB" altLang="en-US" sz="2400">
                <a:latin typeface="Avenir Next Demi Bold"/>
                <a:ea typeface="Calibri" panose="020F0502020204030204" pitchFamily="34" charset="0"/>
              </a:rPr>
              <a:t>On the count of three, let’s stand up, wave our magic wands and shout “CHANGEMAKERS!” and at the same time do our magic Changemakers movement.</a:t>
            </a:r>
          </a:p>
          <a:p>
            <a:pPr defTabSz="914377" eaLnBrk="0" fontAlgn="base" hangingPunct="0">
              <a:spcBef>
                <a:spcPct val="0"/>
              </a:spcBef>
              <a:spcAft>
                <a:spcPct val="0"/>
              </a:spcAft>
            </a:pPr>
            <a:endParaRPr lang="en-GB" altLang="en-US" sz="2400">
              <a:latin typeface="Avenir Next Demi Bold"/>
            </a:endParaRPr>
          </a:p>
          <a:p>
            <a:pPr defTabSz="914377" eaLnBrk="0" fontAlgn="base" hangingPunct="0">
              <a:spcBef>
                <a:spcPct val="0"/>
              </a:spcBef>
              <a:spcAft>
                <a:spcPct val="0"/>
              </a:spcAft>
            </a:pPr>
            <a:r>
              <a:rPr lang="en-GB" altLang="en-US" sz="2400">
                <a:latin typeface="Avenir Next Demi Bold"/>
              </a:rPr>
              <a:t>One…Two…Three…</a:t>
            </a:r>
            <a:r>
              <a:rPr lang="en-IE" altLang="en-US" sz="2400" dirty="0">
                <a:latin typeface="Avenir Next Demi Bold"/>
              </a:rPr>
              <a:t> </a:t>
            </a:r>
          </a:p>
          <a:p>
            <a:pPr defTabSz="914377" eaLnBrk="0" fontAlgn="base" hangingPunct="0">
              <a:spcBef>
                <a:spcPct val="0"/>
              </a:spcBef>
              <a:spcAft>
                <a:spcPct val="0"/>
              </a:spcAft>
            </a:pPr>
            <a:endParaRPr lang="en-IE" altLang="en-US" sz="2400">
              <a:latin typeface="Avenir Next Demi Bold"/>
            </a:endParaRPr>
          </a:p>
          <a:p>
            <a:pPr defTabSz="914377" eaLnBrk="0" fontAlgn="base" hangingPunct="0">
              <a:spcBef>
                <a:spcPct val="0"/>
              </a:spcBef>
              <a:spcAft>
                <a:spcPct val="0"/>
              </a:spcAft>
            </a:pPr>
            <a:r>
              <a:rPr lang="en-IE" altLang="en-US" sz="2400" b="1">
                <a:latin typeface="Avenir Next Demi Bold"/>
              </a:rPr>
              <a:t>Well done!  You’re a GOAL Changemaker!</a:t>
            </a:r>
          </a:p>
        </p:txBody>
      </p:sp>
      <p:sp>
        <p:nvSpPr>
          <p:cNvPr id="7" name="Title 1">
            <a:extLst>
              <a:ext uri="{FF2B5EF4-FFF2-40B4-BE49-F238E27FC236}">
                <a16:creationId xmlns:a16="http://schemas.microsoft.com/office/drawing/2014/main" id="{1B44B474-1C5D-44F7-8985-C52DE968FB1B}"/>
              </a:ext>
            </a:extLst>
          </p:cNvPr>
          <p:cNvSpPr>
            <a:spLocks noGrp="1"/>
          </p:cNvSpPr>
          <p:nvPr>
            <p:ph type="title"/>
          </p:nvPr>
        </p:nvSpPr>
        <p:spPr>
          <a:xfrm>
            <a:off x="368490" y="632509"/>
            <a:ext cx="7157727" cy="962513"/>
          </a:xfrm>
        </p:spPr>
        <p:txBody>
          <a:bodyPr/>
          <a:lstStyle/>
          <a:p>
            <a:r>
              <a:rPr lang="en-GB"/>
              <a:t>Let’s transform into Changemakers!</a:t>
            </a:r>
            <a:endParaRPr lang="en-IE"/>
          </a:p>
        </p:txBody>
      </p:sp>
      <p:sp>
        <p:nvSpPr>
          <p:cNvPr id="8" name="Title 5">
            <a:extLst>
              <a:ext uri="{FF2B5EF4-FFF2-40B4-BE49-F238E27FC236}">
                <a16:creationId xmlns:a16="http://schemas.microsoft.com/office/drawing/2014/main" id="{25A83A1E-F5C9-47B5-A4AC-F9398A34B56E}"/>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2</a:t>
            </a:r>
            <a:endParaRPr lang="en-US" sz="2000">
              <a:solidFill>
                <a:srgbClr val="1E9356"/>
              </a:solidFill>
              <a:latin typeface="Avenir Next Demi Bold" panose="020B0703020202020204"/>
            </a:endParaRPr>
          </a:p>
        </p:txBody>
      </p:sp>
      <p:pic>
        <p:nvPicPr>
          <p:cNvPr id="4" name="Picture 3">
            <a:extLst>
              <a:ext uri="{FF2B5EF4-FFF2-40B4-BE49-F238E27FC236}">
                <a16:creationId xmlns:a16="http://schemas.microsoft.com/office/drawing/2014/main" id="{5D972A2C-D5C0-43ED-8531-4B0EDE0DBBFB}"/>
              </a:ext>
            </a:extLst>
          </p:cNvPr>
          <p:cNvPicPr>
            <a:picLocks noChangeAspect="1"/>
          </p:cNvPicPr>
          <p:nvPr/>
        </p:nvPicPr>
        <p:blipFill>
          <a:blip r:embed="rId3"/>
          <a:stretch>
            <a:fillRect/>
          </a:stretch>
        </p:blipFill>
        <p:spPr>
          <a:xfrm>
            <a:off x="7907203" y="632509"/>
            <a:ext cx="3309867" cy="5205918"/>
          </a:xfrm>
          <a:prstGeom prst="rect">
            <a:avLst/>
          </a:prstGeom>
        </p:spPr>
      </p:pic>
    </p:spTree>
    <p:extLst>
      <p:ext uri="{BB962C8B-B14F-4D97-AF65-F5344CB8AC3E}">
        <p14:creationId xmlns:p14="http://schemas.microsoft.com/office/powerpoint/2010/main" val="171503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66E01F-7DBC-4704-96FE-061EA01A5884}"/>
              </a:ext>
            </a:extLst>
          </p:cNvPr>
          <p:cNvSpPr/>
          <p:nvPr/>
        </p:nvSpPr>
        <p:spPr>
          <a:xfrm>
            <a:off x="2950723" y="301557"/>
            <a:ext cx="6290555" cy="63716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2A92650D-F1F2-4C92-B89C-8364D7CDE2F9}"/>
              </a:ext>
            </a:extLst>
          </p:cNvPr>
          <p:cNvSpPr txBox="1"/>
          <p:nvPr/>
        </p:nvSpPr>
        <p:spPr>
          <a:xfrm>
            <a:off x="3571672" y="1197620"/>
            <a:ext cx="5048656" cy="4893647"/>
          </a:xfrm>
          <a:prstGeom prst="rect">
            <a:avLst/>
          </a:prstGeom>
          <a:noFill/>
        </p:spPr>
        <p:txBody>
          <a:bodyPr wrap="square" rtlCol="0">
            <a:spAutoFit/>
          </a:bodyPr>
          <a:lstStyle/>
          <a:p>
            <a:pPr algn="ctr"/>
            <a:r>
              <a:rPr lang="en-IE" sz="2800" b="1">
                <a:solidFill>
                  <a:schemeClr val="bg1"/>
                </a:solidFill>
                <a:latin typeface="Avenir Next Demi Bold" panose="020B0703020202020204"/>
              </a:rPr>
              <a:t>Aim</a:t>
            </a:r>
          </a:p>
          <a:p>
            <a:pPr algn="ctr"/>
            <a:endParaRPr lang="en-IE" sz="2800" b="1">
              <a:solidFill>
                <a:schemeClr val="bg1"/>
              </a:solidFill>
              <a:latin typeface="Avenir Next Demi Bold" panose="020B0703020202020204"/>
            </a:endParaRPr>
          </a:p>
          <a:p>
            <a:pPr algn="ctr"/>
            <a:r>
              <a:rPr lang="en-GB" sz="2800">
                <a:solidFill>
                  <a:schemeClr val="bg1"/>
                </a:solidFill>
                <a:latin typeface="Avenir Next Demi Bold" panose="020B0703020202020204"/>
                <a:ea typeface="Calibri" panose="020F0502020204030204" pitchFamily="34" charset="0"/>
              </a:rPr>
              <a:t>To encourage pupils to understand and contribute to the United Nations Global Goals by taking part in learning activities and undertaking meaningful actions to bring about positive change.</a:t>
            </a:r>
            <a:endParaRPr lang="en-US" sz="2800">
              <a:solidFill>
                <a:schemeClr val="bg1"/>
              </a:solidFill>
              <a:latin typeface="Avenir Next Demi Bold" panose="020B0703020202020204"/>
            </a:endParaRPr>
          </a:p>
          <a:p>
            <a:pPr algn="ctr"/>
            <a:endParaRPr lang="en-IE" sz="2000">
              <a:solidFill>
                <a:schemeClr val="bg1"/>
              </a:solidFill>
            </a:endParaRPr>
          </a:p>
          <a:p>
            <a:pPr algn="ctr"/>
            <a:endParaRPr lang="en-IE" sz="2000">
              <a:solidFill>
                <a:schemeClr val="bg1"/>
              </a:solidFill>
            </a:endParaRPr>
          </a:p>
          <a:p>
            <a:endParaRPr lang="en-IE" sz="2000">
              <a:solidFill>
                <a:schemeClr val="bg1"/>
              </a:solidFill>
            </a:endParaRPr>
          </a:p>
        </p:txBody>
      </p:sp>
    </p:spTree>
    <p:extLst>
      <p:ext uri="{BB962C8B-B14F-4D97-AF65-F5344CB8AC3E}">
        <p14:creationId xmlns:p14="http://schemas.microsoft.com/office/powerpoint/2010/main" val="276962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4DFC979-1DAA-46E4-89C5-B7583BABDA0F}"/>
              </a:ext>
            </a:extLst>
          </p:cNvPr>
          <p:cNvSpPr/>
          <p:nvPr/>
        </p:nvSpPr>
        <p:spPr>
          <a:xfrm>
            <a:off x="322999" y="306515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Food</a:t>
            </a:r>
            <a:endParaRPr lang="en-IE" sz="2800">
              <a:solidFill>
                <a:schemeClr val="tx1"/>
              </a:solidFill>
              <a:latin typeface="Avenir Next Demi Bold" panose="020B0703020202020204"/>
            </a:endParaRPr>
          </a:p>
        </p:txBody>
      </p:sp>
      <p:sp>
        <p:nvSpPr>
          <p:cNvPr id="14" name="Rectangle: Rounded Corners 13">
            <a:extLst>
              <a:ext uri="{FF2B5EF4-FFF2-40B4-BE49-F238E27FC236}">
                <a16:creationId xmlns:a16="http://schemas.microsoft.com/office/drawing/2014/main" id="{43DF669F-3464-4DD5-9B49-E6D0B6D7B2F8}"/>
              </a:ext>
            </a:extLst>
          </p:cNvPr>
          <p:cNvSpPr/>
          <p:nvPr/>
        </p:nvSpPr>
        <p:spPr>
          <a:xfrm>
            <a:off x="322999" y="372541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Healthcare</a:t>
            </a:r>
            <a:endParaRPr lang="en-IE" sz="2800">
              <a:solidFill>
                <a:schemeClr val="tx1"/>
              </a:solidFill>
              <a:latin typeface="Avenir Next Demi Bold" panose="020B0703020202020204"/>
            </a:endParaRPr>
          </a:p>
        </p:txBody>
      </p:sp>
      <p:sp>
        <p:nvSpPr>
          <p:cNvPr id="15" name="Rectangle: Rounded Corners 14">
            <a:extLst>
              <a:ext uri="{FF2B5EF4-FFF2-40B4-BE49-F238E27FC236}">
                <a16:creationId xmlns:a16="http://schemas.microsoft.com/office/drawing/2014/main" id="{76A869F1-8352-4A40-90A0-2B6413402801}"/>
              </a:ext>
            </a:extLst>
          </p:cNvPr>
          <p:cNvSpPr/>
          <p:nvPr/>
        </p:nvSpPr>
        <p:spPr>
          <a:xfrm>
            <a:off x="322999" y="443132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Shelter</a:t>
            </a:r>
            <a:endParaRPr lang="en-IE" sz="2800">
              <a:solidFill>
                <a:schemeClr val="tx1"/>
              </a:solidFill>
              <a:latin typeface="Avenir Next Demi Bold" panose="020B0703020202020204"/>
            </a:endParaRPr>
          </a:p>
        </p:txBody>
      </p:sp>
      <p:sp>
        <p:nvSpPr>
          <p:cNvPr id="16" name="Rectangle: Rounded Corners 15">
            <a:extLst>
              <a:ext uri="{FF2B5EF4-FFF2-40B4-BE49-F238E27FC236}">
                <a16:creationId xmlns:a16="http://schemas.microsoft.com/office/drawing/2014/main" id="{9BF29D36-A1E0-402A-9DE0-2EA33BB6E1B5}"/>
              </a:ext>
            </a:extLst>
          </p:cNvPr>
          <p:cNvSpPr/>
          <p:nvPr/>
        </p:nvSpPr>
        <p:spPr>
          <a:xfrm>
            <a:off x="1851352" y="5414748"/>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Education</a:t>
            </a:r>
            <a:endParaRPr lang="en-IE" sz="2800">
              <a:solidFill>
                <a:schemeClr val="tx1"/>
              </a:solidFill>
              <a:latin typeface="Avenir Next Demi Bold" panose="020B0703020202020204"/>
            </a:endParaRPr>
          </a:p>
        </p:txBody>
      </p:sp>
      <p:sp>
        <p:nvSpPr>
          <p:cNvPr id="17" name="Rectangle: Rounded Corners 16">
            <a:extLst>
              <a:ext uri="{FF2B5EF4-FFF2-40B4-BE49-F238E27FC236}">
                <a16:creationId xmlns:a16="http://schemas.microsoft.com/office/drawing/2014/main" id="{977B918F-268D-45DF-A515-2376CDCCA4C7}"/>
              </a:ext>
            </a:extLst>
          </p:cNvPr>
          <p:cNvSpPr/>
          <p:nvPr/>
        </p:nvSpPr>
        <p:spPr>
          <a:xfrm>
            <a:off x="1526888" y="165991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Phone</a:t>
            </a:r>
            <a:endParaRPr lang="en-IE" sz="2800">
              <a:solidFill>
                <a:schemeClr val="tx1"/>
              </a:solidFill>
              <a:latin typeface="Avenir Next Demi Bold" panose="020B0703020202020204"/>
            </a:endParaRPr>
          </a:p>
        </p:txBody>
      </p:sp>
      <p:sp>
        <p:nvSpPr>
          <p:cNvPr id="18" name="Rectangle: Rounded Corners 17">
            <a:extLst>
              <a:ext uri="{FF2B5EF4-FFF2-40B4-BE49-F238E27FC236}">
                <a16:creationId xmlns:a16="http://schemas.microsoft.com/office/drawing/2014/main" id="{DECC0546-4F6B-499D-B75E-D70C23FD2E29}"/>
              </a:ext>
            </a:extLst>
          </p:cNvPr>
          <p:cNvSpPr/>
          <p:nvPr/>
        </p:nvSpPr>
        <p:spPr>
          <a:xfrm>
            <a:off x="2819403" y="2371621"/>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Car</a:t>
            </a:r>
            <a:endParaRPr lang="en-IE" sz="2800">
              <a:solidFill>
                <a:schemeClr val="tx1"/>
              </a:solidFill>
              <a:latin typeface="Avenir Next Demi Bold" panose="020B0703020202020204"/>
            </a:endParaRPr>
          </a:p>
        </p:txBody>
      </p:sp>
      <p:sp>
        <p:nvSpPr>
          <p:cNvPr id="19" name="Rectangle: Rounded Corners 18">
            <a:extLst>
              <a:ext uri="{FF2B5EF4-FFF2-40B4-BE49-F238E27FC236}">
                <a16:creationId xmlns:a16="http://schemas.microsoft.com/office/drawing/2014/main" id="{72E17D5E-FE46-4CD8-B68C-1962D735553B}"/>
              </a:ext>
            </a:extLst>
          </p:cNvPr>
          <p:cNvSpPr/>
          <p:nvPr/>
        </p:nvSpPr>
        <p:spPr>
          <a:xfrm>
            <a:off x="2819403" y="3061834"/>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Nintendo</a:t>
            </a:r>
            <a:endParaRPr lang="en-IE" sz="2800">
              <a:solidFill>
                <a:schemeClr val="tx1"/>
              </a:solidFill>
              <a:latin typeface="Avenir Next Demi Bold" panose="020B0703020202020204"/>
            </a:endParaRPr>
          </a:p>
        </p:txBody>
      </p:sp>
      <p:sp>
        <p:nvSpPr>
          <p:cNvPr id="20" name="Rectangle: Rounded Corners 19">
            <a:extLst>
              <a:ext uri="{FF2B5EF4-FFF2-40B4-BE49-F238E27FC236}">
                <a16:creationId xmlns:a16="http://schemas.microsoft.com/office/drawing/2014/main" id="{463DF56A-D2FD-43DB-B661-1EF20DBD6084}"/>
              </a:ext>
            </a:extLst>
          </p:cNvPr>
          <p:cNvSpPr/>
          <p:nvPr/>
        </p:nvSpPr>
        <p:spPr>
          <a:xfrm>
            <a:off x="2819402" y="3743394"/>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Television</a:t>
            </a:r>
            <a:endParaRPr lang="en-IE" sz="2800">
              <a:solidFill>
                <a:schemeClr val="tx1"/>
              </a:solidFill>
              <a:latin typeface="Avenir Next Demi Bold" panose="020B0703020202020204"/>
            </a:endParaRPr>
          </a:p>
        </p:txBody>
      </p:sp>
      <p:sp>
        <p:nvSpPr>
          <p:cNvPr id="22" name="Rectangle 21">
            <a:extLst>
              <a:ext uri="{FF2B5EF4-FFF2-40B4-BE49-F238E27FC236}">
                <a16:creationId xmlns:a16="http://schemas.microsoft.com/office/drawing/2014/main" id="{20BEB0F0-062E-4420-941F-9FA72524C978}"/>
              </a:ext>
            </a:extLst>
          </p:cNvPr>
          <p:cNvSpPr/>
          <p:nvPr/>
        </p:nvSpPr>
        <p:spPr>
          <a:xfrm>
            <a:off x="10112993" y="4558352"/>
            <a:ext cx="2079009" cy="229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8" name="Table 8">
            <a:extLst>
              <a:ext uri="{FF2B5EF4-FFF2-40B4-BE49-F238E27FC236}">
                <a16:creationId xmlns:a16="http://schemas.microsoft.com/office/drawing/2014/main" id="{278A6D85-8B93-478E-B322-72A591BF987C}"/>
              </a:ext>
            </a:extLst>
          </p:cNvPr>
          <p:cNvGraphicFramePr>
            <a:graphicFrameLocks noGrp="1"/>
          </p:cNvGraphicFramePr>
          <p:nvPr>
            <p:ph sz="half" idx="2"/>
            <p:extLst>
              <p:ext uri="{D42A27DB-BD31-4B8C-83A1-F6EECF244321}">
                <p14:modId xmlns:p14="http://schemas.microsoft.com/office/powerpoint/2010/main" val="1035755120"/>
              </p:ext>
            </p:extLst>
          </p:nvPr>
        </p:nvGraphicFramePr>
        <p:xfrm>
          <a:off x="5985086" y="1543027"/>
          <a:ext cx="5670781" cy="3657600"/>
        </p:xfrm>
        <a:graphic>
          <a:graphicData uri="http://schemas.openxmlformats.org/drawingml/2006/table">
            <a:tbl>
              <a:tblPr firstRow="1" bandRow="1">
                <a:tableStyleId>{93296810-A885-4BE3-A3E7-6D5BEEA58F35}</a:tableStyleId>
              </a:tblPr>
              <a:tblGrid>
                <a:gridCol w="2842492">
                  <a:extLst>
                    <a:ext uri="{9D8B030D-6E8A-4147-A177-3AD203B41FA5}">
                      <a16:colId xmlns:a16="http://schemas.microsoft.com/office/drawing/2014/main" val="4028716663"/>
                    </a:ext>
                  </a:extLst>
                </a:gridCol>
                <a:gridCol w="2828289">
                  <a:extLst>
                    <a:ext uri="{9D8B030D-6E8A-4147-A177-3AD203B41FA5}">
                      <a16:colId xmlns:a16="http://schemas.microsoft.com/office/drawing/2014/main" val="3616494870"/>
                    </a:ext>
                  </a:extLst>
                </a:gridCol>
              </a:tblGrid>
              <a:tr h="640080">
                <a:tc>
                  <a:txBody>
                    <a:bodyPr/>
                    <a:lstStyle/>
                    <a:p>
                      <a:pPr algn="ctr"/>
                      <a:r>
                        <a:rPr lang="en-GB" sz="3600"/>
                        <a:t>Needs</a:t>
                      </a:r>
                      <a:endParaRPr lang="en-IE" sz="3600"/>
                    </a:p>
                  </a:txBody>
                  <a:tcPr>
                    <a:solidFill>
                      <a:srgbClr val="1E9356"/>
                    </a:solidFill>
                  </a:tcPr>
                </a:tc>
                <a:tc>
                  <a:txBody>
                    <a:bodyPr/>
                    <a:lstStyle/>
                    <a:p>
                      <a:pPr algn="ctr"/>
                      <a:r>
                        <a:rPr lang="en-GB" sz="3600"/>
                        <a:t>Wants</a:t>
                      </a:r>
                      <a:endParaRPr lang="en-IE" sz="3600"/>
                    </a:p>
                  </a:txBody>
                  <a:tcPr>
                    <a:solidFill>
                      <a:srgbClr val="1E9356"/>
                    </a:solidFill>
                  </a:tcPr>
                </a:tc>
                <a:extLst>
                  <a:ext uri="{0D108BD9-81ED-4DB2-BD59-A6C34878D82A}">
                    <a16:rowId xmlns:a16="http://schemas.microsoft.com/office/drawing/2014/main" val="2270043927"/>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782010691"/>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4098563885"/>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3122822129"/>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3251330959"/>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4205309264"/>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2997815278"/>
                  </a:ext>
                </a:extLst>
              </a:tr>
            </a:tbl>
          </a:graphicData>
        </a:graphic>
      </p:graphicFrame>
      <p:sp>
        <p:nvSpPr>
          <p:cNvPr id="12" name="Rectangle: Rounded Corners 11">
            <a:extLst>
              <a:ext uri="{FF2B5EF4-FFF2-40B4-BE49-F238E27FC236}">
                <a16:creationId xmlns:a16="http://schemas.microsoft.com/office/drawing/2014/main" id="{E314E553-A0BE-410F-8160-B6ADD54F11C2}"/>
              </a:ext>
            </a:extLst>
          </p:cNvPr>
          <p:cNvSpPr/>
          <p:nvPr/>
        </p:nvSpPr>
        <p:spPr>
          <a:xfrm>
            <a:off x="322998" y="2388162"/>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Water</a:t>
            </a:r>
            <a:endParaRPr lang="en-IE" sz="2800">
              <a:solidFill>
                <a:schemeClr val="tx1"/>
              </a:solidFill>
              <a:latin typeface="Avenir Next Demi Bold" panose="020B0703020202020204"/>
            </a:endParaRPr>
          </a:p>
        </p:txBody>
      </p:sp>
      <p:sp>
        <p:nvSpPr>
          <p:cNvPr id="21" name="Rectangle: Rounded Corners 20">
            <a:extLst>
              <a:ext uri="{FF2B5EF4-FFF2-40B4-BE49-F238E27FC236}">
                <a16:creationId xmlns:a16="http://schemas.microsoft.com/office/drawing/2014/main" id="{54FA0618-8048-42F8-B9BC-8C8408BD28FD}"/>
              </a:ext>
            </a:extLst>
          </p:cNvPr>
          <p:cNvSpPr/>
          <p:nvPr/>
        </p:nvSpPr>
        <p:spPr>
          <a:xfrm>
            <a:off x="2819402" y="443132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Trampoline</a:t>
            </a:r>
            <a:endParaRPr lang="en-IE" sz="2800">
              <a:solidFill>
                <a:schemeClr val="tx1"/>
              </a:solidFill>
              <a:latin typeface="Avenir Next Demi Bold" panose="020B0703020202020204"/>
            </a:endParaRPr>
          </a:p>
        </p:txBody>
      </p:sp>
      <p:sp>
        <p:nvSpPr>
          <p:cNvPr id="25" name="Title 5">
            <a:extLst>
              <a:ext uri="{FF2B5EF4-FFF2-40B4-BE49-F238E27FC236}">
                <a16:creationId xmlns:a16="http://schemas.microsoft.com/office/drawing/2014/main" id="{C565730E-B744-428D-9EBD-97B7FE9224DA}"/>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chemeClr val="bg1"/>
                </a:solidFill>
                <a:latin typeface="Avenir Next Demi Bold" panose="020B0703020202020204"/>
              </a:rPr>
              <a:t>Lesson 2</a:t>
            </a:r>
          </a:p>
          <a:p>
            <a:r>
              <a:rPr lang="en-US" sz="2000">
                <a:solidFill>
                  <a:schemeClr val="bg1"/>
                </a:solidFill>
                <a:latin typeface="Avenir Next Demi Bold" panose="020B0703020202020204"/>
                <a:ea typeface="+mn-ea"/>
                <a:cs typeface="+mn-cs"/>
              </a:rPr>
              <a:t>Part 3</a:t>
            </a:r>
            <a:endParaRPr lang="en-US" sz="2000">
              <a:solidFill>
                <a:schemeClr val="bg1"/>
              </a:solidFill>
              <a:latin typeface="Avenir Next Demi Bold" panose="020B0703020202020204"/>
            </a:endParaRPr>
          </a:p>
        </p:txBody>
      </p:sp>
    </p:spTree>
    <p:extLst>
      <p:ext uri="{BB962C8B-B14F-4D97-AF65-F5344CB8AC3E}">
        <p14:creationId xmlns:p14="http://schemas.microsoft.com/office/powerpoint/2010/main" val="165187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9948 0.01713 L 0.48997 -0.02291 " pathEditMode="relative" rAng="0" ptsTypes="AA">
                                      <p:cBhvr>
                                        <p:cTn id="10" dur="2000" fill="hold"/>
                                        <p:tgtEl>
                                          <p:spTgt spid="12"/>
                                        </p:tgtEl>
                                        <p:attrNameLst>
                                          <p:attrName>ppt_x</p:attrName>
                                          <p:attrName>ppt_y</p:attrName>
                                        </p:attrNameLst>
                                      </p:cBhvr>
                                      <p:rCtr x="19518" y="-201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8998 0.01018 L 0.51836 -0.31875 " pathEditMode="relative" ptsTypes="AA">
                                      <p:cBhvr>
                                        <p:cTn id="14"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C7B9-24CB-4578-A998-346E6DBF8E84}"/>
              </a:ext>
            </a:extLst>
          </p:cNvPr>
          <p:cNvSpPr>
            <a:spLocks noGrp="1"/>
          </p:cNvSpPr>
          <p:nvPr>
            <p:ph type="title"/>
          </p:nvPr>
        </p:nvSpPr>
        <p:spPr>
          <a:xfrm>
            <a:off x="2285999" y="834357"/>
            <a:ext cx="8848295" cy="1325563"/>
          </a:xfrm>
        </p:spPr>
        <p:txBody>
          <a:bodyPr/>
          <a:lstStyle/>
          <a:p>
            <a:r>
              <a:rPr lang="en-GB"/>
              <a:t>Global Goals</a:t>
            </a:r>
            <a:endParaRPr lang="en-IE"/>
          </a:p>
        </p:txBody>
      </p:sp>
      <p:sp>
        <p:nvSpPr>
          <p:cNvPr id="8" name="Title 5">
            <a:extLst>
              <a:ext uri="{FF2B5EF4-FFF2-40B4-BE49-F238E27FC236}">
                <a16:creationId xmlns:a16="http://schemas.microsoft.com/office/drawing/2014/main" id="{83318F32-6960-41A8-AFA8-211DD334F83D}"/>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chemeClr val="bg1"/>
                </a:solidFill>
                <a:latin typeface="Avenir Next Demi Bold" panose="020B0703020202020204"/>
              </a:rPr>
              <a:t>Lesson 2</a:t>
            </a:r>
          </a:p>
          <a:p>
            <a:r>
              <a:rPr lang="en-US" sz="2000">
                <a:solidFill>
                  <a:schemeClr val="bg1"/>
                </a:solidFill>
                <a:latin typeface="Avenir Next Demi Bold" panose="020B0703020202020204"/>
                <a:ea typeface="+mn-ea"/>
                <a:cs typeface="+mn-cs"/>
              </a:rPr>
              <a:t>Part 4</a:t>
            </a:r>
            <a:endParaRPr lang="en-US" sz="2000">
              <a:solidFill>
                <a:schemeClr val="bg1"/>
              </a:solidFill>
              <a:latin typeface="Avenir Next Demi Bold" panose="020B0703020202020204"/>
            </a:endParaRPr>
          </a:p>
        </p:txBody>
      </p:sp>
      <p:pic>
        <p:nvPicPr>
          <p:cNvPr id="4" name="Picture 3" descr="A screenshot of a cell phone&#10;&#10;Description automatically generated">
            <a:extLst>
              <a:ext uri="{FF2B5EF4-FFF2-40B4-BE49-F238E27FC236}">
                <a16:creationId xmlns:a16="http://schemas.microsoft.com/office/drawing/2014/main" id="{28C3CB5B-6EA9-490D-B67B-6822D654E158}"/>
              </a:ext>
            </a:extLst>
          </p:cNvPr>
          <p:cNvPicPr>
            <a:picLocks noChangeAspect="1"/>
          </p:cNvPicPr>
          <p:nvPr/>
        </p:nvPicPr>
        <p:blipFill rotWithShape="1">
          <a:blip r:embed="rId3">
            <a:extLst>
              <a:ext uri="{28A0092B-C50C-407E-A947-70E740481C1C}">
                <a14:useLocalDpi xmlns:a14="http://schemas.microsoft.com/office/drawing/2010/main" val="0"/>
              </a:ext>
            </a:extLst>
          </a:blip>
          <a:srcRect t="19727"/>
          <a:stretch/>
        </p:blipFill>
        <p:spPr>
          <a:xfrm>
            <a:off x="1417925" y="1399308"/>
            <a:ext cx="9993462" cy="5191275"/>
          </a:xfrm>
          <a:prstGeom prst="rect">
            <a:avLst/>
          </a:prstGeom>
        </p:spPr>
      </p:pic>
      <p:pic>
        <p:nvPicPr>
          <p:cNvPr id="6" name="Picture 5" descr="A close up of a logo&#10;&#10;Description automatically generated">
            <a:extLst>
              <a:ext uri="{FF2B5EF4-FFF2-40B4-BE49-F238E27FC236}">
                <a16:creationId xmlns:a16="http://schemas.microsoft.com/office/drawing/2014/main" id="{F0D0912C-FF79-48CD-ACA7-5C5FA25DA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437" y="4572000"/>
            <a:ext cx="1246909" cy="1246909"/>
          </a:xfrm>
          <a:prstGeom prst="rect">
            <a:avLst/>
          </a:prstGeom>
        </p:spPr>
      </p:pic>
    </p:spTree>
    <p:extLst>
      <p:ext uri="{BB962C8B-B14F-4D97-AF65-F5344CB8AC3E}">
        <p14:creationId xmlns:p14="http://schemas.microsoft.com/office/powerpoint/2010/main" val="2006626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93859-51B6-4B0C-A506-884F650CB025}"/>
              </a:ext>
            </a:extLst>
          </p:cNvPr>
          <p:cNvSpPr txBox="1"/>
          <p:nvPr/>
        </p:nvSpPr>
        <p:spPr>
          <a:xfrm>
            <a:off x="5208377" y="3275464"/>
            <a:ext cx="5732059" cy="1384995"/>
          </a:xfrm>
          <a:prstGeom prst="rect">
            <a:avLst/>
          </a:prstGeom>
          <a:noFill/>
        </p:spPr>
        <p:txBody>
          <a:bodyPr wrap="square" rtlCol="0">
            <a:spAutoFit/>
          </a:bodyPr>
          <a:lstStyle/>
          <a:p>
            <a:pPr algn="ctr"/>
            <a:r>
              <a:rPr lang="en-GB" sz="2800">
                <a:solidFill>
                  <a:schemeClr val="bg1"/>
                </a:solidFill>
                <a:latin typeface="Avenir Next Demi Bold"/>
                <a:ea typeface="Calibri" panose="020F0502020204030204" pitchFamily="34" charset="0"/>
              </a:rPr>
              <a:t>What 2 problems, that are making life hard for people in our world, are talked about in the video?</a:t>
            </a:r>
            <a:endParaRPr lang="en-IE" sz="2800">
              <a:solidFill>
                <a:schemeClr val="bg1"/>
              </a:solidFill>
              <a:latin typeface="Avenir Next Demi Bold"/>
            </a:endParaRPr>
          </a:p>
        </p:txBody>
      </p:sp>
      <p:sp>
        <p:nvSpPr>
          <p:cNvPr id="4" name="Title 5">
            <a:extLst>
              <a:ext uri="{FF2B5EF4-FFF2-40B4-BE49-F238E27FC236}">
                <a16:creationId xmlns:a16="http://schemas.microsoft.com/office/drawing/2014/main" id="{6FD2A4A4-5D76-402B-AE99-16721257A26A}"/>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5</a:t>
            </a:r>
            <a:endParaRPr lang="en-US" sz="2000">
              <a:solidFill>
                <a:srgbClr val="1E9356"/>
              </a:solidFill>
              <a:latin typeface="Avenir Next Demi Bold" panose="020B0703020202020204"/>
            </a:endParaRPr>
          </a:p>
        </p:txBody>
      </p:sp>
      <p:pic>
        <p:nvPicPr>
          <p:cNvPr id="5" name="Picture 4">
            <a:hlinkClick r:id="rId3"/>
            <a:extLst>
              <a:ext uri="{FF2B5EF4-FFF2-40B4-BE49-F238E27FC236}">
                <a16:creationId xmlns:a16="http://schemas.microsoft.com/office/drawing/2014/main" id="{0FF41765-0F21-4EEE-BE35-1D4D0C9CD60A}"/>
              </a:ext>
            </a:extLst>
          </p:cNvPr>
          <p:cNvPicPr>
            <a:picLocks noChangeAspect="1"/>
          </p:cNvPicPr>
          <p:nvPr/>
        </p:nvPicPr>
        <p:blipFill rotWithShape="1">
          <a:blip r:embed="rId4"/>
          <a:srcRect l="10834" t="21481" r="11805" b="9630"/>
          <a:stretch/>
        </p:blipFill>
        <p:spPr>
          <a:xfrm rot="20942482">
            <a:off x="1158193" y="1953082"/>
            <a:ext cx="3407077" cy="1706597"/>
          </a:xfrm>
          <a:prstGeom prst="rect">
            <a:avLst/>
          </a:prstGeom>
        </p:spPr>
      </p:pic>
    </p:spTree>
    <p:extLst>
      <p:ext uri="{BB962C8B-B14F-4D97-AF65-F5344CB8AC3E}">
        <p14:creationId xmlns:p14="http://schemas.microsoft.com/office/powerpoint/2010/main" val="4105718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4B5D6E-1A2B-4858-B5C5-7257818330A2}"/>
              </a:ext>
            </a:extLst>
          </p:cNvPr>
          <p:cNvPicPr>
            <a:picLocks noChangeAspect="1"/>
          </p:cNvPicPr>
          <p:nvPr/>
        </p:nvPicPr>
        <p:blipFill rotWithShape="1">
          <a:blip r:embed="rId4"/>
          <a:srcRect l="9063" t="21296" r="38229" b="32223"/>
          <a:stretch/>
        </p:blipFill>
        <p:spPr>
          <a:xfrm rot="20945881">
            <a:off x="1296068" y="2250077"/>
            <a:ext cx="3174696" cy="1574800"/>
          </a:xfrm>
          <a:prstGeom prst="rect">
            <a:avLst/>
          </a:prstGeom>
        </p:spPr>
      </p:pic>
      <p:sp>
        <p:nvSpPr>
          <p:cNvPr id="10" name="Title 5">
            <a:extLst>
              <a:ext uri="{FF2B5EF4-FFF2-40B4-BE49-F238E27FC236}">
                <a16:creationId xmlns:a16="http://schemas.microsoft.com/office/drawing/2014/main" id="{E25142AC-BC8B-4467-87D1-EBBC90CA147D}"/>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6</a:t>
            </a:r>
            <a:endParaRPr lang="en-US" sz="2000">
              <a:solidFill>
                <a:srgbClr val="1E9356"/>
              </a:solidFill>
              <a:latin typeface="Avenir Next Demi Bold" panose="020B0703020202020204"/>
            </a:endParaRPr>
          </a:p>
        </p:txBody>
      </p:sp>
      <p:pic>
        <p:nvPicPr>
          <p:cNvPr id="4" name="Picture 3" descr="A person wearing a costume&#10;&#10;Description automatically generated">
            <a:extLst>
              <a:ext uri="{FF2B5EF4-FFF2-40B4-BE49-F238E27FC236}">
                <a16:creationId xmlns:a16="http://schemas.microsoft.com/office/drawing/2014/main" id="{AF979AA2-5FBE-481B-86C5-FB271CBFA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062" y="1722137"/>
            <a:ext cx="2485293" cy="3741972"/>
          </a:xfrm>
          <a:prstGeom prst="rect">
            <a:avLst/>
          </a:prstGeom>
        </p:spPr>
      </p:pic>
    </p:spTree>
    <p:extLst>
      <p:ext uri="{BB962C8B-B14F-4D97-AF65-F5344CB8AC3E}">
        <p14:creationId xmlns:p14="http://schemas.microsoft.com/office/powerpoint/2010/main" val="151195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ow to draw an Elephant front view | Wild Animals - Step by step ...">
            <a:extLst>
              <a:ext uri="{FF2B5EF4-FFF2-40B4-BE49-F238E27FC236}">
                <a16:creationId xmlns:a16="http://schemas.microsoft.com/office/drawing/2014/main" id="{8E464B13-294A-463F-9483-A6A2545DDD8B}"/>
              </a:ext>
            </a:extLst>
          </p:cNvPr>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t="2222" b="-1002"/>
          <a:stretch/>
        </p:blipFill>
        <p:spPr bwMode="auto">
          <a:xfrm>
            <a:off x="643465" y="706990"/>
            <a:ext cx="5291667" cy="5227093"/>
          </a:xfrm>
          <a:prstGeom prst="round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045B17-5C3D-4D34-A710-5F314422C832}"/>
              </a:ext>
            </a:extLst>
          </p:cNvPr>
          <p:cNvSpPr/>
          <p:nvPr/>
        </p:nvSpPr>
        <p:spPr>
          <a:xfrm>
            <a:off x="4490113" y="5090616"/>
            <a:ext cx="1605887" cy="696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4FDCC72F">
            <a:hlinkClick r:id="" action="ppaction://media"/>
            <a:extLst>
              <a:ext uri="{FF2B5EF4-FFF2-40B4-BE49-F238E27FC236}">
                <a16:creationId xmlns:a16="http://schemas.microsoft.com/office/drawing/2014/main" id="{BDED477A-9BA2-44AC-97B9-E609B8FFB0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1277" y="5299288"/>
            <a:ext cx="487363" cy="487363"/>
          </a:xfrm>
          <a:prstGeom prst="rect">
            <a:avLst/>
          </a:prstGeom>
        </p:spPr>
      </p:pic>
      <p:pic>
        <p:nvPicPr>
          <p:cNvPr id="8" name="Picture 8" descr="Learn How to Draw a Hummingbird for Kids (Animals for Kids) Step ...">
            <a:extLst>
              <a:ext uri="{FF2B5EF4-FFF2-40B4-BE49-F238E27FC236}">
                <a16:creationId xmlns:a16="http://schemas.microsoft.com/office/drawing/2014/main" id="{CEE2EF40-1BEE-46B8-8AAF-FB4943C759AD}"/>
              </a:ext>
            </a:extLst>
          </p:cNvPr>
          <p:cNvPicPr>
            <a:picLocks noChangeAspect="1" noChangeArrowheads="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b="5774"/>
          <a:stretch/>
        </p:blipFill>
        <p:spPr bwMode="auto">
          <a:xfrm>
            <a:off x="6256865" y="1550459"/>
            <a:ext cx="5291667" cy="3540157"/>
          </a:xfrm>
          <a:prstGeom prst="ellipse">
            <a:avLst/>
          </a:prstGeom>
          <a:noFill/>
          <a:extLst>
            <a:ext uri="{909E8E84-426E-40DD-AFC4-6F175D3DCCD1}">
              <a14:hiddenFill xmlns:a14="http://schemas.microsoft.com/office/drawing/2010/main">
                <a:solidFill>
                  <a:srgbClr val="FFFFFF"/>
                </a:solidFill>
              </a14:hiddenFill>
            </a:ext>
          </a:extLst>
        </p:spPr>
      </p:pic>
      <p:pic>
        <p:nvPicPr>
          <p:cNvPr id="3" name="936A8D74">
            <a:hlinkClick r:id="" action="ppaction://media"/>
            <a:extLst>
              <a:ext uri="{FF2B5EF4-FFF2-40B4-BE49-F238E27FC236}">
                <a16:creationId xmlns:a16="http://schemas.microsoft.com/office/drawing/2014/main" id="{0909858F-BAF2-49BA-B6FF-3E80DAADE12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7471" y="5786651"/>
            <a:ext cx="487363" cy="487363"/>
          </a:xfrm>
          <a:prstGeom prst="rect">
            <a:avLst/>
          </a:prstGeom>
        </p:spPr>
      </p:pic>
      <p:sp>
        <p:nvSpPr>
          <p:cNvPr id="12" name="Title 5">
            <a:extLst>
              <a:ext uri="{FF2B5EF4-FFF2-40B4-BE49-F238E27FC236}">
                <a16:creationId xmlns:a16="http://schemas.microsoft.com/office/drawing/2014/main" id="{CFB5783E-4B8B-452A-BE2A-24A84E4E9D07}"/>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7</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21887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3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ow to draw an Elephant front view | Wild Animals - Step by step ...">
            <a:extLst>
              <a:ext uri="{FF2B5EF4-FFF2-40B4-BE49-F238E27FC236}">
                <a16:creationId xmlns:a16="http://schemas.microsoft.com/office/drawing/2014/main" id="{8E464B13-294A-463F-9483-A6A2545DDD8B}"/>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2222" b="-1002"/>
          <a:stretch/>
        </p:blipFill>
        <p:spPr bwMode="auto">
          <a:xfrm>
            <a:off x="643465" y="706990"/>
            <a:ext cx="5291667" cy="5227093"/>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8" descr="Learn How to Draw a Hummingbird for Kids (Animals for Kids) Step ...">
            <a:extLst>
              <a:ext uri="{FF2B5EF4-FFF2-40B4-BE49-F238E27FC236}">
                <a16:creationId xmlns:a16="http://schemas.microsoft.com/office/drawing/2014/main" id="{F4E80DCF-6B89-4EA7-BBB3-1AD070723AD0}"/>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b="5774"/>
          <a:stretch/>
        </p:blipFill>
        <p:spPr bwMode="auto">
          <a:xfrm>
            <a:off x="6256865" y="1550459"/>
            <a:ext cx="5291667" cy="3540157"/>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045B17-5C3D-4D34-A710-5F314422C832}"/>
              </a:ext>
            </a:extLst>
          </p:cNvPr>
          <p:cNvSpPr/>
          <p:nvPr/>
        </p:nvSpPr>
        <p:spPr>
          <a:xfrm>
            <a:off x="4490113" y="5090616"/>
            <a:ext cx="1605887" cy="696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BBA6686D-19A0-43CF-B146-1E7DF59E4A5F}"/>
              </a:ext>
            </a:extLst>
          </p:cNvPr>
          <p:cNvSpPr txBox="1"/>
          <p:nvPr/>
        </p:nvSpPr>
        <p:spPr>
          <a:xfrm>
            <a:off x="4280845" y="6088560"/>
            <a:ext cx="3630307" cy="769441"/>
          </a:xfrm>
          <a:prstGeom prst="rect">
            <a:avLst/>
          </a:prstGeom>
          <a:noFill/>
        </p:spPr>
        <p:txBody>
          <a:bodyPr wrap="square" rtlCol="0">
            <a:spAutoFit/>
          </a:bodyPr>
          <a:lstStyle/>
          <a:p>
            <a:pPr algn="ctr"/>
            <a:r>
              <a:rPr lang="en-GB" sz="4400" b="1">
                <a:solidFill>
                  <a:schemeClr val="bg1"/>
                </a:solidFill>
                <a:latin typeface="Avenir Next Demi Bold" panose="020B0703020202020204"/>
              </a:rPr>
              <a:t>Solidarity</a:t>
            </a:r>
            <a:endParaRPr lang="en-IE" sz="4400" b="1">
              <a:solidFill>
                <a:schemeClr val="bg1"/>
              </a:solidFill>
              <a:latin typeface="Avenir Next Demi Bold" panose="020B0703020202020204"/>
            </a:endParaRPr>
          </a:p>
        </p:txBody>
      </p:sp>
      <p:sp>
        <p:nvSpPr>
          <p:cNvPr id="12" name="Title 5">
            <a:extLst>
              <a:ext uri="{FF2B5EF4-FFF2-40B4-BE49-F238E27FC236}">
                <a16:creationId xmlns:a16="http://schemas.microsoft.com/office/drawing/2014/main" id="{078B9EE5-5F98-4FF5-85F0-59424757A814}"/>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8</a:t>
            </a:r>
          </a:p>
          <a:p>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298455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Making the Sustainable Development Goals Known to All | UN-Water">
            <a:extLst>
              <a:ext uri="{FF2B5EF4-FFF2-40B4-BE49-F238E27FC236}">
                <a16:creationId xmlns:a16="http://schemas.microsoft.com/office/drawing/2014/main" id="{33C1AEA3-5330-4DAF-A6A6-BEA29F278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051"/>
          <a:stretch/>
        </p:blipFill>
        <p:spPr bwMode="auto">
          <a:xfrm>
            <a:off x="9239535" y="1085778"/>
            <a:ext cx="2624920" cy="116916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0F09EDF2-FB8D-4423-BCEC-CB1C493B861E}"/>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9</a:t>
            </a:r>
            <a:endParaRPr lang="en-US" sz="2000">
              <a:solidFill>
                <a:srgbClr val="1E9356"/>
              </a:solidFill>
              <a:latin typeface="Avenir Next Demi Bold" panose="020B0703020202020204"/>
            </a:endParaRPr>
          </a:p>
        </p:txBody>
      </p:sp>
      <p:pic>
        <p:nvPicPr>
          <p:cNvPr id="2" name="Picture 1">
            <a:extLst>
              <a:ext uri="{FF2B5EF4-FFF2-40B4-BE49-F238E27FC236}">
                <a16:creationId xmlns:a16="http://schemas.microsoft.com/office/drawing/2014/main" id="{8B2DDA59-55F4-4EEA-93A1-81A9F2828A62}"/>
              </a:ext>
            </a:extLst>
          </p:cNvPr>
          <p:cNvPicPr>
            <a:picLocks noChangeAspect="1"/>
          </p:cNvPicPr>
          <p:nvPr/>
        </p:nvPicPr>
        <p:blipFill rotWithShape="1">
          <a:blip r:embed="rId4"/>
          <a:srcRect l="-62" t="4688" r="3183" b="2772"/>
          <a:stretch/>
        </p:blipFill>
        <p:spPr>
          <a:xfrm>
            <a:off x="4363453" y="962525"/>
            <a:ext cx="3352800" cy="5037221"/>
          </a:xfrm>
          <a:prstGeom prst="rect">
            <a:avLst/>
          </a:prstGeom>
        </p:spPr>
      </p:pic>
    </p:spTree>
    <p:extLst>
      <p:ext uri="{BB962C8B-B14F-4D97-AF65-F5344CB8AC3E}">
        <p14:creationId xmlns:p14="http://schemas.microsoft.com/office/powerpoint/2010/main" val="206803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41481" y="736881"/>
            <a:ext cx="4404469" cy="4287969"/>
          </a:xfrm>
          <a:prstGeom prst="rect">
            <a:avLst/>
          </a:prstGeom>
          <a:noFill/>
        </p:spPr>
        <p:txBody>
          <a:bodyPr wrap="square" lIns="91440" tIns="45720" rIns="91440" bIns="45720" rtlCol="0" anchor="t">
            <a:spAutoFit/>
          </a:bodyPr>
          <a:lstStyle/>
          <a:p>
            <a:pPr defTabSz="914377">
              <a:lnSpc>
                <a:spcPct val="107000"/>
              </a:lnSpc>
              <a:defRPr/>
            </a:pPr>
            <a:r>
              <a:rPr lang="en-GB" sz="2400">
                <a:solidFill>
                  <a:srgbClr val="000000"/>
                </a:solidFill>
                <a:latin typeface="Avenir Next Demi Bold" panose="020B0703020202020204"/>
                <a:ea typeface="Calibri" panose="020F0502020204030204" pitchFamily="34" charset="0"/>
                <a:cs typeface="Calibri" panose="020F0502020204030204" pitchFamily="34" charset="0"/>
              </a:rPr>
              <a:t>We have learned to…</a:t>
            </a:r>
          </a:p>
          <a:p>
            <a:pPr defTabSz="914377">
              <a:lnSpc>
                <a:spcPct val="107000"/>
              </a:lnSpc>
              <a:defRPr/>
            </a:pPr>
            <a:endParaRPr lang="en-GB" sz="1600">
              <a:solidFill>
                <a:srgbClr val="000000"/>
              </a:solidFill>
              <a:latin typeface="Avenir Next Demi Bold" panose="020B0703020202020204"/>
              <a:ea typeface="Calibri" panose="020F0502020204030204" pitchFamily="34" charset="0"/>
              <a:cs typeface="Calibri" panose="020F0502020204030204" pitchFamily="34" charset="0"/>
            </a:endParaRP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a:rPr>
              <a:t>practice breathing as a way of feeling calm</a:t>
            </a:r>
            <a:endParaRPr lang="en-IE">
              <a:latin typeface="Avenir Next Demi Bold" panose="020B0703020202020204"/>
              <a:ea typeface="Calibri" panose="020F0502020204030204" pitchFamily="34" charset="0"/>
              <a:cs typeface="Calibri"/>
            </a:endParaRP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tell the difference between needs and wants</a:t>
            </a: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recognise that the United Nations Global Goals are a plan to </a:t>
            </a:r>
            <a:r>
              <a:rPr lang="en-IE">
                <a:solidFill>
                  <a:srgbClr val="000000"/>
                </a:solidFill>
                <a:latin typeface="Avenir Next Demi Bold" panose="020B0703020202020204"/>
                <a:ea typeface="Calibri" panose="020F0502020204030204" pitchFamily="34" charset="0"/>
                <a:cs typeface="Calibri" panose="020F0502020204030204" pitchFamily="34" charset="0"/>
              </a:rPr>
              <a:t>make our world a better place</a:t>
            </a:r>
            <a:endParaRPr lang="en-IE">
              <a:latin typeface="Avenir Next Demi Bold" panose="020B0703020202020204"/>
              <a:ea typeface="Calibri" panose="020F0502020204030204" pitchFamily="34" charset="0"/>
              <a:cs typeface="Calibri" panose="020F0502020204030204" pitchFamily="34" charset="0"/>
            </a:endParaRPr>
          </a:p>
          <a:p>
            <a:pPr marL="342265" indent="-342265">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use our own words to explain what solidarity means</a:t>
            </a:r>
          </a:p>
          <a:p>
            <a:pPr marL="342265" indent="-342265">
              <a:lnSpc>
                <a:spcPct val="107000"/>
              </a:lnSpc>
              <a:buFont typeface="Symbol" panose="05050102010706020507" pitchFamily="18" charset="2"/>
              <a:buChar char="-"/>
            </a:pPr>
            <a:r>
              <a:rPr lang="en-GB">
                <a:latin typeface="Avenir Next Demi Bold" panose="020B0703020202020204"/>
                <a:ea typeface="Calibri" panose="020F0502020204030204" pitchFamily="34" charset="0"/>
                <a:cs typeface="Calibri" panose="020F0502020204030204" pitchFamily="34" charset="0"/>
              </a:rPr>
              <a:t>talk about and role play characters in a story</a:t>
            </a:r>
            <a:endParaRPr lang="en-IE">
              <a:latin typeface="Avenir Next Demi Bold" panose="020B0703020202020204"/>
              <a:ea typeface="Calibri" panose="020F0502020204030204" pitchFamily="34" charset="0"/>
              <a:cs typeface="Calibri" panose="020F0502020204030204" pitchFamily="34" charset="0"/>
            </a:endParaRPr>
          </a:p>
          <a:p>
            <a:pPr defTabSz="914377">
              <a:defRPr/>
            </a:pPr>
            <a:endParaRPr lang="en-IE">
              <a:solidFill>
                <a:prstClr val="black"/>
              </a:solidFill>
              <a:latin typeface="Calibri" panose="020F0502020204030204"/>
            </a:endParaRPr>
          </a:p>
        </p:txBody>
      </p:sp>
      <p:pic>
        <p:nvPicPr>
          <p:cNvPr id="4" name="Picture 3">
            <a:extLst>
              <a:ext uri="{FF2B5EF4-FFF2-40B4-BE49-F238E27FC236}">
                <a16:creationId xmlns:a16="http://schemas.microsoft.com/office/drawing/2014/main" id="{EED540EE-AAE6-4BAA-8027-BF2EC5FEC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5373">
            <a:off x="4427858" y="4143514"/>
            <a:ext cx="5123218" cy="4802401"/>
          </a:xfrm>
          <a:prstGeom prst="rect">
            <a:avLst/>
          </a:prstGeom>
        </p:spPr>
      </p:pic>
      <p:sp>
        <p:nvSpPr>
          <p:cNvPr id="13" name="Title 5">
            <a:extLst>
              <a:ext uri="{FF2B5EF4-FFF2-40B4-BE49-F238E27FC236}">
                <a16:creationId xmlns:a16="http://schemas.microsoft.com/office/drawing/2014/main" id="{D4C0F678-EBBB-4E7F-9BE1-56021C5D60A4}"/>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2</a:t>
            </a:r>
          </a:p>
          <a:p>
            <a:r>
              <a:rPr lang="en-US" sz="2000">
                <a:solidFill>
                  <a:srgbClr val="1E9356"/>
                </a:solidFill>
                <a:latin typeface="Avenir Next Demi Bold" panose="020B0703020202020204"/>
                <a:ea typeface="+mn-ea"/>
                <a:cs typeface="+mn-cs"/>
              </a:rPr>
              <a:t>Part 10</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38796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78330" y="1144954"/>
            <a:ext cx="4533089" cy="2542747"/>
          </a:xfrm>
          <a:prstGeom prst="rect">
            <a:avLst/>
          </a:prstGeom>
          <a:noFill/>
        </p:spPr>
        <p:txBody>
          <a:bodyPr wrap="square" lIns="91440" tIns="45720" rIns="91440" bIns="45720" rtlCol="0" anchor="t">
            <a:spAutoFit/>
          </a:bodyPr>
          <a:lstStyle/>
          <a:p>
            <a:pPr>
              <a:lnSpc>
                <a:spcPct val="107000"/>
              </a:lnSpc>
            </a:pPr>
            <a:r>
              <a:rPr kumimoji="0" lang="en-IE" sz="24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rPr>
              <a:t>Learning intentions</a:t>
            </a:r>
          </a:p>
          <a:p>
            <a:pPr>
              <a:lnSpc>
                <a:spcPct val="107000"/>
              </a:lnSpc>
            </a:pPr>
            <a:r>
              <a:rPr lang="en-GB" sz="2000">
                <a:solidFill>
                  <a:srgbClr val="000000"/>
                </a:solidFill>
                <a:latin typeface="Avenir Next Demi Bold" panose="020B0703020202020204"/>
                <a:ea typeface="Calibri" panose="020F0502020204030204" pitchFamily="34" charset="0"/>
                <a:cs typeface="Calibri" panose="020F0502020204030204" pitchFamily="34" charset="0"/>
              </a:rPr>
              <a:t>We are learning to…</a:t>
            </a:r>
          </a:p>
          <a:p>
            <a:pPr>
              <a:lnSpc>
                <a:spcPct val="107000"/>
              </a:lnSpc>
            </a:pPr>
            <a:endParaRPr lang="en-GB" sz="1600">
              <a:solidFill>
                <a:srgbClr val="000000"/>
              </a:solidFill>
              <a:latin typeface="Avenir Next Demi Bold" panose="020B0703020202020204"/>
              <a:ea typeface="Calibri" panose="020F0502020204030204" pitchFamily="34" charset="0"/>
              <a:cs typeface="Calibri" panose="020F0502020204030204" pitchFamily="34" charset="0"/>
            </a:endParaRPr>
          </a:p>
          <a:p>
            <a:pPr marL="185420" indent="-185420">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a:rPr>
              <a:t>practice breathing as a way of feeling calm</a:t>
            </a:r>
            <a:endParaRPr lang="en-IE">
              <a:latin typeface="Avenir Next Demi Bold" panose="020B0703020202020204"/>
              <a:ea typeface="Calibri" panose="020F0502020204030204" pitchFamily="34" charset="0"/>
              <a:cs typeface="Calibri"/>
            </a:endParaRPr>
          </a:p>
          <a:p>
            <a:pPr marL="185420" indent="-185420">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a:rPr>
              <a:t>plan a changemaker action to show solidarity/ tell others about the Global Goals </a:t>
            </a:r>
            <a:endParaRPr lang="en-IE">
              <a:latin typeface="Avenir Next Demi Bold" panose="020B0703020202020204"/>
              <a:ea typeface="Calibri" panose="020F0502020204030204" pitchFamily="34" charset="0"/>
              <a:cs typeface="Calibri" panose="020F0502020204030204" pitchFamily="34" charset="0"/>
            </a:endParaRPr>
          </a:p>
          <a:p>
            <a:endParaRPr lang="en-IE"/>
          </a:p>
        </p:txBody>
      </p:sp>
      <p:pic>
        <p:nvPicPr>
          <p:cNvPr id="3" name="Picture 2">
            <a:extLst>
              <a:ext uri="{FF2B5EF4-FFF2-40B4-BE49-F238E27FC236}">
                <a16:creationId xmlns:a16="http://schemas.microsoft.com/office/drawing/2014/main" id="{EC7C8ADB-9BCE-475E-8599-37B294CD9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86" y="880672"/>
            <a:ext cx="5991856" cy="5616644"/>
          </a:xfrm>
          <a:prstGeom prst="rect">
            <a:avLst/>
          </a:prstGeom>
        </p:spPr>
      </p:pic>
      <p:sp>
        <p:nvSpPr>
          <p:cNvPr id="7" name="Title 5">
            <a:extLst>
              <a:ext uri="{FF2B5EF4-FFF2-40B4-BE49-F238E27FC236}">
                <a16:creationId xmlns:a16="http://schemas.microsoft.com/office/drawing/2014/main" id="{A7E5E123-1B0C-40D4-8FAC-D1085879717E}"/>
              </a:ext>
            </a:extLst>
          </p:cNvPr>
          <p:cNvSpPr txBox="1">
            <a:spLocks/>
          </p:cNvSpPr>
          <p:nvPr/>
        </p:nvSpPr>
        <p:spPr>
          <a:xfrm>
            <a:off x="0" y="0"/>
            <a:ext cx="5035284"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1E9356"/>
                </a:solidFill>
                <a:latin typeface="Avenir Next Demi Bold" panose="020B0703020202020204"/>
              </a:rPr>
              <a:t>Lesson 3</a:t>
            </a:r>
            <a:endParaRPr lang="en-US" sz="3200">
              <a:solidFill>
                <a:srgbClr val="1E9356"/>
              </a:solidFill>
              <a:latin typeface="Avenir Next Demi Bold" panose="020B0703020202020204"/>
            </a:endParaRPr>
          </a:p>
          <a:p>
            <a:r>
              <a:rPr lang="en-US" sz="2800">
                <a:solidFill>
                  <a:srgbClr val="1E9356"/>
                </a:solidFill>
                <a:latin typeface="Avenir Next Demi Bold" panose="020B0703020202020204"/>
                <a:ea typeface="+mn-ea"/>
                <a:cs typeface="+mn-cs"/>
              </a:rPr>
              <a:t>Changemakers actions</a:t>
            </a:r>
            <a:endParaRPr lang="en-US" sz="2800">
              <a:solidFill>
                <a:srgbClr val="1E9356"/>
              </a:solidFill>
              <a:latin typeface="Avenir Next Demi Bold" panose="020B0703020202020204"/>
            </a:endParaRPr>
          </a:p>
        </p:txBody>
      </p:sp>
    </p:spTree>
    <p:extLst>
      <p:ext uri="{BB962C8B-B14F-4D97-AF65-F5344CB8AC3E}">
        <p14:creationId xmlns:p14="http://schemas.microsoft.com/office/powerpoint/2010/main" val="3268039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4CDED-9335-4993-A8A3-8C9C4381276C}"/>
              </a:ext>
            </a:extLst>
          </p:cNvPr>
          <p:cNvSpPr txBox="1"/>
          <p:nvPr/>
        </p:nvSpPr>
        <p:spPr>
          <a:xfrm>
            <a:off x="1339580" y="1913970"/>
            <a:ext cx="2971800" cy="2308324"/>
          </a:xfrm>
          <a:prstGeom prst="rect">
            <a:avLst/>
          </a:prstGeom>
          <a:noFill/>
        </p:spPr>
        <p:txBody>
          <a:bodyPr wrap="square" rtlCol="0">
            <a:spAutoFit/>
          </a:bodyPr>
          <a:lstStyle/>
          <a:p>
            <a:r>
              <a:rPr lang="en-GB" b="1">
                <a:highlight>
                  <a:srgbClr val="FFFF00"/>
                </a:highlight>
              </a:rPr>
              <a:t>FOR JESSICA: </a:t>
            </a:r>
            <a:r>
              <a:rPr lang="en-GB">
                <a:highlight>
                  <a:srgbClr val="FFFF00"/>
                </a:highlight>
              </a:rPr>
              <a:t>Insert visual of the butterfly from GOALs breathing activity vid.  Embed link (to the clip in Irish for </a:t>
            </a:r>
            <a:r>
              <a:rPr lang="en-GB" err="1">
                <a:highlight>
                  <a:srgbClr val="FFFF00"/>
                </a:highlight>
              </a:rPr>
              <a:t>Gaeilge</a:t>
            </a:r>
            <a:r>
              <a:rPr lang="en-GB">
                <a:highlight>
                  <a:srgbClr val="FFFF00"/>
                </a:highlight>
              </a:rPr>
              <a:t> slides and English clip for English slides) so teachers can click and watch without leaving PowerPoint</a:t>
            </a:r>
            <a:endParaRPr lang="en-IE">
              <a:highlight>
                <a:srgbClr val="FFFF00"/>
              </a:highlight>
            </a:endParaRPr>
          </a:p>
        </p:txBody>
      </p:sp>
      <p:sp>
        <p:nvSpPr>
          <p:cNvPr id="5" name="Title 5">
            <a:extLst>
              <a:ext uri="{FF2B5EF4-FFF2-40B4-BE49-F238E27FC236}">
                <a16:creationId xmlns:a16="http://schemas.microsoft.com/office/drawing/2014/main" id="{653F409A-6924-41F9-B970-446E72272F4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1</a:t>
            </a:r>
            <a:endParaRPr lang="en-US" sz="2000">
              <a:solidFill>
                <a:srgbClr val="1E9356"/>
              </a:solidFill>
              <a:latin typeface="Avenir Next Demi Bold" panose="020B0703020202020204"/>
            </a:endParaRPr>
          </a:p>
        </p:txBody>
      </p:sp>
      <p:sp>
        <p:nvSpPr>
          <p:cNvPr id="10" name="TextBox 9">
            <a:extLst>
              <a:ext uri="{FF2B5EF4-FFF2-40B4-BE49-F238E27FC236}">
                <a16:creationId xmlns:a16="http://schemas.microsoft.com/office/drawing/2014/main" id="{309C6D9C-F6B0-432A-A2FE-3FF8A67ED388}"/>
              </a:ext>
            </a:extLst>
          </p:cNvPr>
          <p:cNvSpPr txBox="1"/>
          <p:nvPr/>
        </p:nvSpPr>
        <p:spPr>
          <a:xfrm>
            <a:off x="5021179" y="3068132"/>
            <a:ext cx="6128084" cy="72173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IE" sz="4000" b="0" i="0" u="none"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mn-cs"/>
              </a:rPr>
              <a:t>Do you feel calmer now?</a:t>
            </a:r>
          </a:p>
        </p:txBody>
      </p:sp>
      <p:pic>
        <p:nvPicPr>
          <p:cNvPr id="2" name="Picture 1">
            <a:hlinkClick r:id="rId3"/>
            <a:extLst>
              <a:ext uri="{FF2B5EF4-FFF2-40B4-BE49-F238E27FC236}">
                <a16:creationId xmlns:a16="http://schemas.microsoft.com/office/drawing/2014/main" id="{3AECEC9B-83A2-47F2-AF67-521F650F3D3C}"/>
              </a:ext>
            </a:extLst>
          </p:cNvPr>
          <p:cNvPicPr>
            <a:picLocks noChangeAspect="1"/>
          </p:cNvPicPr>
          <p:nvPr/>
        </p:nvPicPr>
        <p:blipFill rotWithShape="1">
          <a:blip r:embed="rId4"/>
          <a:srcRect l="18047" r="20572"/>
          <a:stretch/>
        </p:blipFill>
        <p:spPr>
          <a:xfrm rot="20954975">
            <a:off x="1058665" y="1397736"/>
            <a:ext cx="3560616" cy="2908739"/>
          </a:xfrm>
          <a:prstGeom prst="rect">
            <a:avLst/>
          </a:prstGeom>
        </p:spPr>
      </p:pic>
    </p:spTree>
    <p:extLst>
      <p:ext uri="{BB962C8B-B14F-4D97-AF65-F5344CB8AC3E}">
        <p14:creationId xmlns:p14="http://schemas.microsoft.com/office/powerpoint/2010/main" val="137518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6C71FF-6D1D-4E1D-B444-B1E7500E21D0}"/>
              </a:ext>
            </a:extLst>
          </p:cNvPr>
          <p:cNvSpPr>
            <a:spLocks noGrp="1"/>
          </p:cNvSpPr>
          <p:nvPr>
            <p:ph type="title"/>
          </p:nvPr>
        </p:nvSpPr>
        <p:spPr>
          <a:xfrm>
            <a:off x="831851" y="2262965"/>
            <a:ext cx="10515600" cy="1815387"/>
          </a:xfrm>
        </p:spPr>
        <p:txBody>
          <a:bodyPr/>
          <a:lstStyle/>
          <a:p>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endParaRPr lang="en-US" sz="2400">
              <a:solidFill>
                <a:schemeClr val="accent6">
                  <a:lumMod val="50000"/>
                </a:schemeClr>
              </a:solidFill>
              <a:latin typeface="Avenir Next Demi Bold"/>
            </a:endParaRPr>
          </a:p>
        </p:txBody>
      </p:sp>
      <p:sp>
        <p:nvSpPr>
          <p:cNvPr id="9" name="Text Placeholder 8">
            <a:extLst>
              <a:ext uri="{FF2B5EF4-FFF2-40B4-BE49-F238E27FC236}">
                <a16:creationId xmlns:a16="http://schemas.microsoft.com/office/drawing/2014/main" id="{93483C10-C755-49BE-B451-6CF5B2CC07A2}"/>
              </a:ext>
            </a:extLst>
          </p:cNvPr>
          <p:cNvSpPr>
            <a:spLocks noGrp="1"/>
          </p:cNvSpPr>
          <p:nvPr>
            <p:ph type="body" idx="1"/>
          </p:nvPr>
        </p:nvSpPr>
        <p:spPr>
          <a:xfrm>
            <a:off x="844551" y="1701155"/>
            <a:ext cx="5765055" cy="1500187"/>
          </a:xfrm>
        </p:spPr>
        <p:txBody>
          <a:bodyPr/>
          <a:lstStyle/>
          <a:p>
            <a:pPr marL="342891" indent="-342891">
              <a:buFont typeface="Arial" panose="020B0604020202020204" pitchFamily="34" charset="0"/>
              <a:buChar char="•"/>
            </a:pPr>
            <a:r>
              <a:rPr lang="en-GB">
                <a:solidFill>
                  <a:schemeClr val="tx1"/>
                </a:solidFill>
                <a:latin typeface="Avenir Next Demi Bold"/>
                <a:ea typeface="Calibri" panose="020F0502020204030204" pitchFamily="34" charset="0"/>
              </a:rPr>
              <a:t>3 curriculum-linked lessons</a:t>
            </a:r>
          </a:p>
          <a:p>
            <a:pPr marL="342891" indent="-342891">
              <a:buFont typeface="Arial" panose="020B0604020202020204" pitchFamily="34" charset="0"/>
              <a:buChar char="•"/>
            </a:pP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r>
              <a:rPr lang="en-GB">
                <a:solidFill>
                  <a:schemeClr val="tx1"/>
                </a:solidFill>
                <a:latin typeface="Avenir Next Demi Bold"/>
                <a:ea typeface="Calibri" panose="020F0502020204030204" pitchFamily="34" charset="0"/>
              </a:rPr>
              <a:t>Visually attractive slides for 1</a:t>
            </a:r>
            <a:r>
              <a:rPr lang="en-GB" baseline="30000">
                <a:solidFill>
                  <a:schemeClr val="tx1"/>
                </a:solidFill>
                <a:latin typeface="Avenir Next Demi Bold"/>
                <a:ea typeface="Calibri" panose="020F0502020204030204" pitchFamily="34" charset="0"/>
              </a:rPr>
              <a:t>st</a:t>
            </a:r>
            <a:r>
              <a:rPr lang="en-GB">
                <a:solidFill>
                  <a:schemeClr val="tx1"/>
                </a:solidFill>
                <a:latin typeface="Avenir Next Demi Bold"/>
                <a:ea typeface="Calibri" panose="020F0502020204030204" pitchFamily="34" charset="0"/>
              </a:rPr>
              <a:t>-2</a:t>
            </a:r>
            <a:r>
              <a:rPr lang="en-GB" baseline="30000">
                <a:solidFill>
                  <a:schemeClr val="tx1"/>
                </a:solidFill>
                <a:latin typeface="Avenir Next Demi Bold"/>
                <a:ea typeface="Calibri" panose="020F0502020204030204" pitchFamily="34" charset="0"/>
              </a:rPr>
              <a:t>nd</a:t>
            </a:r>
            <a:r>
              <a:rPr lang="en-GB">
                <a:solidFill>
                  <a:schemeClr val="tx1"/>
                </a:solidFill>
                <a:latin typeface="Avenir Next Demi Bold"/>
                <a:ea typeface="Calibri" panose="020F0502020204030204" pitchFamily="34" charset="0"/>
              </a:rPr>
              <a:t> class pupils</a:t>
            </a:r>
          </a:p>
          <a:p>
            <a:pPr marL="342891" indent="-342891">
              <a:buFont typeface="Arial" panose="020B0604020202020204" pitchFamily="34" charset="0"/>
              <a:buChar char="•"/>
            </a:pP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r>
              <a:rPr lang="en-GB">
                <a:solidFill>
                  <a:schemeClr val="tx1"/>
                </a:solidFill>
                <a:latin typeface="Avenir Next Demi Bold"/>
                <a:ea typeface="Calibri" panose="020F0502020204030204" pitchFamily="34" charset="0"/>
              </a:rPr>
              <a:t>Multi-media stimuli embedded in slides, meaning there is no need for internet access (but just in case, the links are all in the slide notes)</a:t>
            </a:r>
          </a:p>
          <a:p>
            <a:pPr marL="342891" indent="-342891">
              <a:buFont typeface="Arial" panose="020B0604020202020204" pitchFamily="34" charset="0"/>
              <a:buChar char="•"/>
            </a:pP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r>
              <a:rPr lang="en-GB">
                <a:solidFill>
                  <a:schemeClr val="tx1"/>
                </a:solidFill>
                <a:latin typeface="Avenir Next Demi Bold"/>
                <a:ea typeface="Calibri" panose="020F0502020204030204" pitchFamily="34" charset="0"/>
              </a:rPr>
              <a:t>Step-by-step teacher support in the slide notes (including ideas for adapting to online learning contexts)</a:t>
            </a:r>
            <a:br>
              <a:rPr lang="en-IE">
                <a:solidFill>
                  <a:schemeClr val="accent6">
                    <a:lumMod val="50000"/>
                  </a:schemeClr>
                </a:solidFill>
                <a:latin typeface="Avenir Next Demi Bold"/>
              </a:rPr>
            </a:br>
            <a:br>
              <a:rPr lang="en-IE">
                <a:solidFill>
                  <a:schemeClr val="accent6">
                    <a:lumMod val="50000"/>
                  </a:schemeClr>
                </a:solidFill>
                <a:latin typeface="Avenir Next Demi Bold"/>
              </a:rPr>
            </a:br>
            <a:endParaRPr lang="en-US"/>
          </a:p>
        </p:txBody>
      </p:sp>
      <p:sp>
        <p:nvSpPr>
          <p:cNvPr id="5" name="Title 5">
            <a:extLst>
              <a:ext uri="{FF2B5EF4-FFF2-40B4-BE49-F238E27FC236}">
                <a16:creationId xmlns:a16="http://schemas.microsoft.com/office/drawing/2014/main" id="{88515413-A924-4C75-A0D9-F331A7666B10}"/>
              </a:ext>
            </a:extLst>
          </p:cNvPr>
          <p:cNvSpPr txBox="1">
            <a:spLocks/>
          </p:cNvSpPr>
          <p:nvPr/>
        </p:nvSpPr>
        <p:spPr>
          <a:xfrm>
            <a:off x="981635" y="572753"/>
            <a:ext cx="9926544" cy="802665"/>
          </a:xfrm>
          <a:prstGeom prst="rect">
            <a:avLst/>
          </a:prstGeom>
        </p:spPr>
        <p:txBody>
          <a:bodyPr anchor="b"/>
          <a:lstStyle>
            <a:lvl1pPr algn="l" defTabSz="914400" rtl="0" eaLnBrk="1" latinLnBrk="0" hangingPunct="1">
              <a:lnSpc>
                <a:spcPct val="90000"/>
              </a:lnSpc>
              <a:spcBef>
                <a:spcPct val="0"/>
              </a:spcBef>
              <a:buNone/>
              <a:defRPr sz="4400" kern="1200">
                <a:solidFill>
                  <a:schemeClr val="tx1">
                    <a:lumMod val="65000"/>
                    <a:lumOff val="35000"/>
                  </a:schemeClr>
                </a:solidFill>
                <a:latin typeface="Avenir Black" panose="020B0803020203020204" pitchFamily="34" charset="0"/>
                <a:ea typeface="+mj-ea"/>
                <a:cs typeface="+mj-cs"/>
              </a:defRPr>
            </a:lvl1pPr>
          </a:lstStyle>
          <a:p>
            <a:r>
              <a:rPr lang="en-US"/>
              <a:t>Unit overview</a:t>
            </a:r>
          </a:p>
        </p:txBody>
      </p:sp>
      <p:graphicFrame>
        <p:nvGraphicFramePr>
          <p:cNvPr id="6" name="Table 4">
            <a:extLst>
              <a:ext uri="{FF2B5EF4-FFF2-40B4-BE49-F238E27FC236}">
                <a16:creationId xmlns:a16="http://schemas.microsoft.com/office/drawing/2014/main" id="{5C8BC278-D686-4D91-BF9F-AB258DAD8C7F}"/>
              </a:ext>
            </a:extLst>
          </p:cNvPr>
          <p:cNvGraphicFramePr>
            <a:graphicFrameLocks/>
          </p:cNvGraphicFramePr>
          <p:nvPr>
            <p:extLst>
              <p:ext uri="{D42A27DB-BD31-4B8C-83A1-F6EECF244321}">
                <p14:modId xmlns:p14="http://schemas.microsoft.com/office/powerpoint/2010/main" val="631574064"/>
              </p:ext>
            </p:extLst>
          </p:nvPr>
        </p:nvGraphicFramePr>
        <p:xfrm>
          <a:off x="6661714" y="2306400"/>
          <a:ext cx="5181599" cy="3048000"/>
        </p:xfrm>
        <a:graphic>
          <a:graphicData uri="http://schemas.openxmlformats.org/drawingml/2006/table">
            <a:tbl>
              <a:tblPr firstRow="1" bandRow="1">
                <a:tableStyleId>{16D9F66E-5EB9-4882-86FB-DCBF35E3C3E4}</a:tableStyleId>
              </a:tblPr>
              <a:tblGrid>
                <a:gridCol w="464295">
                  <a:extLst>
                    <a:ext uri="{9D8B030D-6E8A-4147-A177-3AD203B41FA5}">
                      <a16:colId xmlns:a16="http://schemas.microsoft.com/office/drawing/2014/main" val="1783397658"/>
                    </a:ext>
                  </a:extLst>
                </a:gridCol>
                <a:gridCol w="3669810">
                  <a:extLst>
                    <a:ext uri="{9D8B030D-6E8A-4147-A177-3AD203B41FA5}">
                      <a16:colId xmlns:a16="http://schemas.microsoft.com/office/drawing/2014/main" val="1560483410"/>
                    </a:ext>
                  </a:extLst>
                </a:gridCol>
                <a:gridCol w="1047494">
                  <a:extLst>
                    <a:ext uri="{9D8B030D-6E8A-4147-A177-3AD203B41FA5}">
                      <a16:colId xmlns:a16="http://schemas.microsoft.com/office/drawing/2014/main" val="3599886107"/>
                    </a:ext>
                  </a:extLst>
                </a:gridCol>
              </a:tblGrid>
              <a:tr h="944880">
                <a:tc rowSpan="5">
                  <a:txBody>
                    <a:bodyPr/>
                    <a:lstStyle/>
                    <a:p>
                      <a:pPr algn="ctr"/>
                      <a:r>
                        <a:rPr lang="en-IE" sz="1900" b="1">
                          <a:solidFill>
                            <a:schemeClr val="accent6">
                              <a:lumMod val="50000"/>
                            </a:schemeClr>
                          </a:solidFill>
                          <a:latin typeface="Avenir Next Demi Bold" panose="020B0703020202020204"/>
                        </a:rPr>
                        <a:t>PowerPoint Contents</a:t>
                      </a:r>
                    </a:p>
                  </a:txBody>
                  <a:tcPr vert="vert270"/>
                </a:tc>
                <a:tc>
                  <a:txBody>
                    <a:bodyPr/>
                    <a:lstStyle/>
                    <a:p>
                      <a:r>
                        <a:rPr lang="en-IE" sz="1900" b="1">
                          <a:latin typeface="Avenir Next Demi Bold" panose="020B0703020202020204"/>
                        </a:rPr>
                        <a:t>Section</a:t>
                      </a:r>
                    </a:p>
                  </a:txBody>
                  <a:tcPr/>
                </a:tc>
                <a:tc>
                  <a:txBody>
                    <a:bodyPr/>
                    <a:lstStyle/>
                    <a:p>
                      <a:pPr algn="r"/>
                      <a:r>
                        <a:rPr lang="en-IE" sz="1900" b="1">
                          <a:latin typeface="Avenir Next Demi Bold" panose="020B0703020202020204"/>
                        </a:rPr>
                        <a:t>Slide number</a:t>
                      </a:r>
                    </a:p>
                  </a:txBody>
                  <a:tcPr/>
                </a:tc>
                <a:extLst>
                  <a:ext uri="{0D108BD9-81ED-4DB2-BD59-A6C34878D82A}">
                    <a16:rowId xmlns:a16="http://schemas.microsoft.com/office/drawing/2014/main" val="1589383465"/>
                  </a:ext>
                </a:extLst>
              </a:tr>
              <a:tr h="660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900" b="0" kern="1200">
                          <a:solidFill>
                            <a:schemeClr val="dk1"/>
                          </a:solidFill>
                          <a:effectLst/>
                          <a:latin typeface="Avenir Next Demi Bold" panose="020B0703020202020204"/>
                          <a:ea typeface="+mn-ea"/>
                          <a:cs typeface="+mn-cs"/>
                        </a:rPr>
                        <a:t>Curriculum links and unit learning intentions</a:t>
                      </a:r>
                    </a:p>
                  </a:txBody>
                  <a:tcPr/>
                </a:tc>
                <a:tc>
                  <a:txBody>
                    <a:bodyPr/>
                    <a:lstStyle/>
                    <a:p>
                      <a:pPr marL="0" indent="0" algn="r">
                        <a:buFont typeface="Arial" panose="020B0604020202020204" pitchFamily="34" charset="0"/>
                        <a:buNone/>
                      </a:pPr>
                      <a:r>
                        <a:rPr lang="en-IE" sz="1900" b="0">
                          <a:latin typeface="Avenir Next Demi Bold" panose="020B0703020202020204"/>
                        </a:rPr>
                        <a:t>4-6</a:t>
                      </a:r>
                    </a:p>
                  </a:txBody>
                  <a:tcPr/>
                </a:tc>
                <a:extLst>
                  <a:ext uri="{0D108BD9-81ED-4DB2-BD59-A6C34878D82A}">
                    <a16:rowId xmlns:a16="http://schemas.microsoft.com/office/drawing/2014/main" val="3891471207"/>
                  </a:ext>
                </a:extLst>
              </a:tr>
              <a:tr h="375920">
                <a:tc vMerge="1">
                  <a:txBody>
                    <a:bodyPr/>
                    <a:lstStyle/>
                    <a:p>
                      <a:endParaRPr lang="en-IE"/>
                    </a:p>
                  </a:txBody>
                  <a:tcPr/>
                </a:tc>
                <a:tc>
                  <a:txBody>
                    <a:bodyPr/>
                    <a:lstStyle/>
                    <a:p>
                      <a:r>
                        <a:rPr lang="en-IE" sz="1900" b="0">
                          <a:latin typeface="Avenir Next Demi Bold" panose="020B0703020202020204"/>
                        </a:rPr>
                        <a:t>Lesson 1: We are Changemakers!</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900" b="0">
                          <a:latin typeface="Avenir Next Demi Bold" panose="020B0703020202020204"/>
                        </a:rPr>
                        <a:t>8-16</a:t>
                      </a:r>
                    </a:p>
                  </a:txBody>
                  <a:tcPr/>
                </a:tc>
                <a:extLst>
                  <a:ext uri="{0D108BD9-81ED-4DB2-BD59-A6C34878D82A}">
                    <a16:rowId xmlns:a16="http://schemas.microsoft.com/office/drawing/2014/main" val="3619785797"/>
                  </a:ext>
                </a:extLst>
              </a:tr>
              <a:tr h="660400">
                <a:tc vMerge="1">
                  <a:txBody>
                    <a:bodyPr/>
                    <a:lstStyle/>
                    <a:p>
                      <a:endParaRPr lang="en-IE"/>
                    </a:p>
                  </a:txBody>
                  <a:tcPr/>
                </a:tc>
                <a:tc>
                  <a:txBody>
                    <a:bodyPr/>
                    <a:lstStyle/>
                    <a:p>
                      <a:r>
                        <a:rPr lang="en-IE" sz="1900" b="0">
                          <a:latin typeface="Avenir Next Demi Bold" panose="020B0703020202020204"/>
                        </a:rPr>
                        <a:t>Lesson 2: Global Goals Changemakers</a:t>
                      </a:r>
                    </a:p>
                  </a:txBody>
                  <a:tcPr/>
                </a:tc>
                <a:tc>
                  <a:txBody>
                    <a:bodyPr/>
                    <a:lstStyle/>
                    <a:p>
                      <a:pPr marL="0" indent="0" algn="r">
                        <a:buFont typeface="Arial" panose="020B0604020202020204" pitchFamily="34" charset="0"/>
                        <a:buNone/>
                      </a:pPr>
                      <a:r>
                        <a:rPr lang="en-IE" sz="1900" b="0">
                          <a:latin typeface="Avenir Next Demi Bold" panose="020B0703020202020204"/>
                        </a:rPr>
                        <a:t>17-27</a:t>
                      </a:r>
                    </a:p>
                  </a:txBody>
                  <a:tcPr/>
                </a:tc>
                <a:extLst>
                  <a:ext uri="{0D108BD9-81ED-4DB2-BD59-A6C34878D82A}">
                    <a16:rowId xmlns:a16="http://schemas.microsoft.com/office/drawing/2014/main" val="3660221271"/>
                  </a:ext>
                </a:extLst>
              </a:tr>
              <a:tr h="375920">
                <a:tc vMerge="1">
                  <a:txBody>
                    <a:bodyPr/>
                    <a:lstStyle/>
                    <a:p>
                      <a:pPr algn="ctr"/>
                      <a:endParaRPr lang="en-IE" sz="1800" b="1">
                        <a:solidFill>
                          <a:schemeClr val="accent6">
                            <a:lumMod val="50000"/>
                          </a:schemeClr>
                        </a:solidFill>
                        <a:latin typeface="Avenir Next Demi Bold" panose="020B0703020202020204"/>
                      </a:endParaRPr>
                    </a:p>
                  </a:txBody>
                  <a:tcPr vert="vert270"/>
                </a:tc>
                <a:tc>
                  <a:txBody>
                    <a:bodyPr/>
                    <a:lstStyle/>
                    <a:p>
                      <a:r>
                        <a:rPr lang="en-IE" sz="1900" b="0">
                          <a:latin typeface="Avenir Next Demi Bold" panose="020B0703020202020204"/>
                        </a:rPr>
                        <a:t>Lesson 3: Changemaker action</a:t>
                      </a:r>
                    </a:p>
                  </a:txBody>
                  <a:tcPr/>
                </a:tc>
                <a:tc>
                  <a:txBody>
                    <a:bodyPr/>
                    <a:lstStyle/>
                    <a:p>
                      <a:pPr marL="0" indent="0" algn="r">
                        <a:buFont typeface="Arial" panose="020B0604020202020204" pitchFamily="34" charset="0"/>
                        <a:buNone/>
                      </a:pPr>
                      <a:r>
                        <a:rPr lang="en-IE" sz="1900" b="0">
                          <a:latin typeface="Avenir Next Demi Bold" panose="020B0703020202020204"/>
                        </a:rPr>
                        <a:t>28-35</a:t>
                      </a:r>
                    </a:p>
                  </a:txBody>
                  <a:tcPr/>
                </a:tc>
                <a:extLst>
                  <a:ext uri="{0D108BD9-81ED-4DB2-BD59-A6C34878D82A}">
                    <a16:rowId xmlns:a16="http://schemas.microsoft.com/office/drawing/2014/main" val="3252790985"/>
                  </a:ext>
                </a:extLst>
              </a:tr>
            </a:tbl>
          </a:graphicData>
        </a:graphic>
      </p:graphicFrame>
      <p:sp>
        <p:nvSpPr>
          <p:cNvPr id="10" name="TextBox 9">
            <a:extLst>
              <a:ext uri="{FF2B5EF4-FFF2-40B4-BE49-F238E27FC236}">
                <a16:creationId xmlns:a16="http://schemas.microsoft.com/office/drawing/2014/main" id="{0AF6CBDC-C3C0-44D3-85F7-BD76FF78D355}"/>
              </a:ext>
            </a:extLst>
          </p:cNvPr>
          <p:cNvSpPr txBox="1"/>
          <p:nvPr/>
        </p:nvSpPr>
        <p:spPr>
          <a:xfrm>
            <a:off x="348690" y="5718006"/>
            <a:ext cx="11494623" cy="830997"/>
          </a:xfrm>
          <a:prstGeom prst="rect">
            <a:avLst/>
          </a:prstGeom>
          <a:noFill/>
        </p:spPr>
        <p:txBody>
          <a:bodyPr wrap="square" lIns="91440" tIns="45720" rIns="91440" bIns="45720" anchor="t">
            <a:spAutoFit/>
          </a:bodyPr>
          <a:lstStyle/>
          <a:p>
            <a:pPr algn="ctr"/>
            <a:r>
              <a:rPr lang="en-GB" sz="2400" b="1" dirty="0">
                <a:solidFill>
                  <a:schemeClr val="accent6">
                    <a:lumMod val="50000"/>
                  </a:schemeClr>
                </a:solidFill>
                <a:latin typeface="Avenir Next Demi Bold"/>
                <a:ea typeface="Calibri" panose="020F0502020204030204" pitchFamily="34" charset="0"/>
              </a:rPr>
              <a:t>Everything you need to teach for change right now – all in one PowerPoint</a:t>
            </a:r>
            <a:r>
              <a:rPr lang="en-IE" sz="2400" b="1" dirty="0">
                <a:solidFill>
                  <a:schemeClr val="accent6">
                    <a:lumMod val="50000"/>
                  </a:schemeClr>
                </a:solidFill>
                <a:latin typeface="Avenir Next Demi Bold"/>
                <a:ea typeface="Calibri" panose="020F0502020204030204" pitchFamily="34" charset="0"/>
              </a:rPr>
              <a:t>!</a:t>
            </a:r>
          </a:p>
          <a:p>
            <a:pPr algn="ctr"/>
            <a:r>
              <a:rPr lang="en-IE" sz="2400" b="1" dirty="0">
                <a:solidFill>
                  <a:schemeClr val="accent6">
                    <a:lumMod val="50000"/>
                  </a:schemeClr>
                </a:solidFill>
                <a:latin typeface="Avenir Next Demi Bold"/>
                <a:hlinkClick r:id="rId3">
                  <a:extLst>
                    <a:ext uri="{A12FA001-AC4F-418D-AE19-62706E023703}">
                      <ahyp:hlinkClr xmlns:ahyp="http://schemas.microsoft.com/office/drawing/2018/hyperlinkcolor" val="tx"/>
                    </a:ext>
                  </a:extLst>
                </a:hlinkClick>
              </a:rPr>
              <a:t>Submission form available here</a:t>
            </a:r>
            <a:r>
              <a:rPr lang="en-IE" sz="2400" b="1" dirty="0">
                <a:solidFill>
                  <a:schemeClr val="accent6">
                    <a:lumMod val="50000"/>
                  </a:schemeClr>
                </a:solidFill>
                <a:latin typeface="Avenir Next Demi Bold"/>
              </a:rPr>
              <a:t> </a:t>
            </a:r>
          </a:p>
        </p:txBody>
      </p:sp>
    </p:spTree>
    <p:extLst>
      <p:ext uri="{BB962C8B-B14F-4D97-AF65-F5344CB8AC3E}">
        <p14:creationId xmlns:p14="http://schemas.microsoft.com/office/powerpoint/2010/main" val="2092555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4B5D6E-1A2B-4858-B5C5-7257818330A2}"/>
              </a:ext>
            </a:extLst>
          </p:cNvPr>
          <p:cNvPicPr>
            <a:picLocks noChangeAspect="1"/>
          </p:cNvPicPr>
          <p:nvPr/>
        </p:nvPicPr>
        <p:blipFill rotWithShape="1">
          <a:blip r:embed="rId4"/>
          <a:srcRect l="9063" t="21296" r="38229" b="32223"/>
          <a:stretch/>
        </p:blipFill>
        <p:spPr>
          <a:xfrm rot="20945881">
            <a:off x="1283004" y="2276203"/>
            <a:ext cx="3174696" cy="1574800"/>
          </a:xfrm>
          <a:prstGeom prst="rect">
            <a:avLst/>
          </a:prstGeom>
        </p:spPr>
      </p:pic>
      <p:sp>
        <p:nvSpPr>
          <p:cNvPr id="4" name="Title 5">
            <a:extLst>
              <a:ext uri="{FF2B5EF4-FFF2-40B4-BE49-F238E27FC236}">
                <a16:creationId xmlns:a16="http://schemas.microsoft.com/office/drawing/2014/main" id="{D37CB4F0-D31F-451F-A6C1-A6E026B55A62}"/>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2</a:t>
            </a:r>
            <a:endParaRPr lang="en-US" sz="2000">
              <a:solidFill>
                <a:srgbClr val="1E9356"/>
              </a:solidFill>
              <a:latin typeface="Avenir Next Demi Bold" panose="020B0703020202020204"/>
            </a:endParaRPr>
          </a:p>
        </p:txBody>
      </p:sp>
      <p:pic>
        <p:nvPicPr>
          <p:cNvPr id="3" name="Picture 2" descr="A person wearing a costume&#10;&#10;Description automatically generated">
            <a:extLst>
              <a:ext uri="{FF2B5EF4-FFF2-40B4-BE49-F238E27FC236}">
                <a16:creationId xmlns:a16="http://schemas.microsoft.com/office/drawing/2014/main" id="{5540D327-EA96-4C63-AC12-904D7BC5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062" y="1722137"/>
            <a:ext cx="2485293" cy="3741972"/>
          </a:xfrm>
          <a:prstGeom prst="rect">
            <a:avLst/>
          </a:prstGeom>
        </p:spPr>
      </p:pic>
    </p:spTree>
    <p:extLst>
      <p:ext uri="{BB962C8B-B14F-4D97-AF65-F5344CB8AC3E}">
        <p14:creationId xmlns:p14="http://schemas.microsoft.com/office/powerpoint/2010/main" val="1723912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8339A1-51CA-46DD-95E2-4F374897E092}"/>
              </a:ext>
            </a:extLst>
          </p:cNvPr>
          <p:cNvSpPr>
            <a:spLocks noGrp="1"/>
          </p:cNvSpPr>
          <p:nvPr>
            <p:ph sz="half" idx="2"/>
          </p:nvPr>
        </p:nvSpPr>
        <p:spPr>
          <a:xfrm>
            <a:off x="838201" y="1865544"/>
            <a:ext cx="5181600" cy="3419620"/>
          </a:xfrm>
        </p:spPr>
        <p:txBody>
          <a:bodyPr lIns="91440" tIns="45720" rIns="91440" bIns="45720" anchor="t"/>
          <a:lstStyle/>
          <a:p>
            <a:pPr marL="227965" indent="-227965"/>
            <a:r>
              <a:rPr lang="en-GB" sz="2700">
                <a:latin typeface="Avenir Next"/>
              </a:rPr>
              <a:t>Do you know of any children or young people who are trying to make good changes in our world and be Changemakers? </a:t>
            </a:r>
            <a:endParaRPr lang="en-GB" sz="2700"/>
          </a:p>
          <a:p>
            <a:pPr marL="227965" indent="-227965"/>
            <a:r>
              <a:rPr lang="en-GB" sz="2700">
                <a:latin typeface="Avenir Next"/>
              </a:rPr>
              <a:t>Do you know who Greta Thunberg is? </a:t>
            </a:r>
            <a:endParaRPr lang="en-GB" sz="2700"/>
          </a:p>
          <a:p>
            <a:pPr marL="227965" indent="-227965"/>
            <a:r>
              <a:rPr lang="en-GB" sz="2700">
                <a:latin typeface="Avenir Next"/>
              </a:rPr>
              <a:t>What is Greta trying to change?</a:t>
            </a:r>
          </a:p>
        </p:txBody>
      </p:sp>
      <p:pic>
        <p:nvPicPr>
          <p:cNvPr id="5122" name="Picture 2" descr="Mark R. Sheridan on Twitter: &quot;3,800th Tweet: A sanity break with a ...">
            <a:extLst>
              <a:ext uri="{FF2B5EF4-FFF2-40B4-BE49-F238E27FC236}">
                <a16:creationId xmlns:a16="http://schemas.microsoft.com/office/drawing/2014/main" id="{3DFA3E19-0305-479C-9DF1-4024121A7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813" y="2147328"/>
            <a:ext cx="5082988" cy="28591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E7234-DE4D-4215-A3FA-D46684794E85}"/>
              </a:ext>
            </a:extLst>
          </p:cNvPr>
          <p:cNvSpPr txBox="1"/>
          <p:nvPr/>
        </p:nvSpPr>
        <p:spPr>
          <a:xfrm>
            <a:off x="766119" y="6148214"/>
            <a:ext cx="10515600" cy="400110"/>
          </a:xfrm>
          <a:prstGeom prst="rect">
            <a:avLst/>
          </a:prstGeom>
          <a:noFill/>
        </p:spPr>
        <p:txBody>
          <a:bodyPr wrap="square" rtlCol="0">
            <a:spAutoFit/>
          </a:bodyPr>
          <a:lstStyle/>
          <a:p>
            <a:pPr algn="ctr"/>
            <a:r>
              <a:rPr lang="en-GB" sz="2000" b="1">
                <a:latin typeface="Avenir Next Demi Bold" panose="020B0703020202020204"/>
              </a:rPr>
              <a:t>Don’t forget that you are a Changemaker too!  Have you got our Changemaker I.D. with you?</a:t>
            </a:r>
            <a:endParaRPr lang="en-IE" sz="2000" b="1">
              <a:latin typeface="Avenir Next Demi Bold" panose="020B0703020202020204"/>
            </a:endParaRPr>
          </a:p>
        </p:txBody>
      </p:sp>
      <p:sp>
        <p:nvSpPr>
          <p:cNvPr id="11" name="Title 5">
            <a:extLst>
              <a:ext uri="{FF2B5EF4-FFF2-40B4-BE49-F238E27FC236}">
                <a16:creationId xmlns:a16="http://schemas.microsoft.com/office/drawing/2014/main" id="{57B9812E-32C7-4DDA-A893-E838756F3014}"/>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3</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15529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8041F618-E81B-4D52-8899-2B1A8A1FF483}"/>
              </a:ext>
            </a:extLst>
          </p:cNvPr>
          <p:cNvGrpSpPr/>
          <p:nvPr/>
        </p:nvGrpSpPr>
        <p:grpSpPr>
          <a:xfrm>
            <a:off x="1114736" y="60167"/>
            <a:ext cx="4981264" cy="2965906"/>
            <a:chOff x="4795306" y="139925"/>
            <a:chExt cx="5078688" cy="4536800"/>
          </a:xfrm>
          <a:solidFill>
            <a:srgbClr val="FFFFFF"/>
          </a:solidFill>
        </p:grpSpPr>
        <p:sp>
          <p:nvSpPr>
            <p:cNvPr id="3" name="Freeform: Shape 2">
              <a:extLst>
                <a:ext uri="{FF2B5EF4-FFF2-40B4-BE49-F238E27FC236}">
                  <a16:creationId xmlns:a16="http://schemas.microsoft.com/office/drawing/2014/main" id="{50947752-B5F0-49DF-A69E-D8CB480C61F4}"/>
                </a:ext>
              </a:extLst>
            </p:cNvPr>
            <p:cNvSpPr/>
            <p:nvPr/>
          </p:nvSpPr>
          <p:spPr>
            <a:xfrm>
              <a:off x="4795306" y="226736"/>
              <a:ext cx="5078688" cy="4449988"/>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74D16F09-8A90-4296-95DA-A671A009BE63}"/>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A5"/>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948F5C77-F303-4EE8-BC15-ED5E3456D1D1}"/>
              </a:ext>
            </a:extLst>
          </p:cNvPr>
          <p:cNvGrpSpPr/>
          <p:nvPr/>
        </p:nvGrpSpPr>
        <p:grpSpPr>
          <a:xfrm>
            <a:off x="1" y="115076"/>
            <a:ext cx="12296891" cy="6742926"/>
            <a:chOff x="1" y="115076"/>
            <a:chExt cx="12296891" cy="6742926"/>
          </a:xfrm>
        </p:grpSpPr>
        <p:sp>
          <p:nvSpPr>
            <p:cNvPr id="6" name="TextBox 5">
              <a:extLst>
                <a:ext uri="{FF2B5EF4-FFF2-40B4-BE49-F238E27FC236}">
                  <a16:creationId xmlns:a16="http://schemas.microsoft.com/office/drawing/2014/main" id="{6F53D8A9-2AE9-4738-B954-44A3D1E1C262}"/>
                </a:ext>
              </a:extLst>
            </p:cNvPr>
            <p:cNvSpPr txBox="1"/>
            <p:nvPr/>
          </p:nvSpPr>
          <p:spPr>
            <a:xfrm>
              <a:off x="1472770" y="1426884"/>
              <a:ext cx="4265195" cy="160537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0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Write or draw: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thing that </a:t>
              </a:r>
              <a:r>
                <a:rPr kumimoji="0" lang="en-IE" sz="1800" b="0" i="0" u="none" strike="noStrike" kern="1200" cap="none" spc="0" normalizeH="0" baseline="0" noProof="0" err="1">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Daire</a:t>
              </a: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 says that you like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sng"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question you would like to ask </a:t>
              </a:r>
              <a:r>
                <a:rPr kumimoji="0" lang="en-IE" sz="1800" b="0" i="0" u="none" strike="noStrike" kern="1200" cap="none" spc="0" normalizeH="0" baseline="0" noProof="0" err="1">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Daire</a:t>
              </a:r>
              <a:endParaRPr kumimoji="0" lang="en-IE" sz="1800" b="0" i="0" u="none" strike="noStrike" kern="1200" cap="none" spc="0" normalizeH="0" baseline="0" noProof="0">
                <a:ln>
                  <a:noFill/>
                </a:ln>
                <a:solidFill>
                  <a:prstClr val="black"/>
                </a:solidFill>
                <a:effectLst/>
                <a:uLnTx/>
                <a:uFillTx/>
                <a:latin typeface="Avenir Next demi bold" panose="020B0703020202020204"/>
                <a:ea typeface="+mn-ea"/>
                <a:cs typeface="+mn-cs"/>
              </a:endParaRPr>
            </a:p>
          </p:txBody>
        </p:sp>
        <p:grpSp>
          <p:nvGrpSpPr>
            <p:cNvPr id="7" name="Graphic 4">
              <a:extLst>
                <a:ext uri="{FF2B5EF4-FFF2-40B4-BE49-F238E27FC236}">
                  <a16:creationId xmlns:a16="http://schemas.microsoft.com/office/drawing/2014/main" id="{06043ECB-0AE8-483B-AE39-2BF06E6EC3A6}"/>
                </a:ext>
              </a:extLst>
            </p:cNvPr>
            <p:cNvGrpSpPr/>
            <p:nvPr/>
          </p:nvGrpSpPr>
          <p:grpSpPr>
            <a:xfrm>
              <a:off x="6769090" y="115076"/>
              <a:ext cx="4981265" cy="2825413"/>
              <a:chOff x="4795306" y="139925"/>
              <a:chExt cx="4983890" cy="4263086"/>
            </a:xfrm>
            <a:solidFill>
              <a:srgbClr val="FFFFFF"/>
            </a:solidFill>
          </p:grpSpPr>
          <p:sp>
            <p:nvSpPr>
              <p:cNvPr id="26" name="Freeform: Shape 25">
                <a:extLst>
                  <a:ext uri="{FF2B5EF4-FFF2-40B4-BE49-F238E27FC236}">
                    <a16:creationId xmlns:a16="http://schemas.microsoft.com/office/drawing/2014/main" id="{03F7044B-A166-440E-91A0-0CDDF2CE750E}"/>
                  </a:ext>
                </a:extLst>
              </p:cNvPr>
              <p:cNvSpPr/>
              <p:nvPr/>
            </p:nvSpPr>
            <p:spPr>
              <a:xfrm>
                <a:off x="4795306" y="226737"/>
                <a:ext cx="4983890" cy="4176274"/>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5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89D70AFA-33F4-4E68-A1F4-D8A4F7EB4A83}"/>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5E"/>
              </a:solidFill>
              <a:ln w="12285" cap="flat">
                <a:solidFill>
                  <a:srgbClr val="F7A55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2" descr="Sustainable Development Goal 4: Quality Education">
              <a:extLst>
                <a:ext uri="{FF2B5EF4-FFF2-40B4-BE49-F238E27FC236}">
                  <a16:creationId xmlns:a16="http://schemas.microsoft.com/office/drawing/2014/main" id="{F4245292-AE9A-46BB-BAAB-0D13F8F54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508" y="472544"/>
              <a:ext cx="873830" cy="873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DC31B3-A444-461D-8CF7-A7CBB535EFB1}"/>
                </a:ext>
              </a:extLst>
            </p:cNvPr>
            <p:cNvSpPr txBox="1"/>
            <p:nvPr/>
          </p:nvSpPr>
          <p:spPr>
            <a:xfrm>
              <a:off x="7031422" y="1335113"/>
              <a:ext cx="4303778" cy="160537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0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Write or draw: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thing that Valery says that you like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sng"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question you would like to ask Valery</a:t>
              </a:r>
              <a:endParaRPr kumimoji="0" lang="en-IE" sz="1800" b="0" i="0" u="none" strike="noStrike" kern="1200" cap="none" spc="0" normalizeH="0" baseline="0" noProof="0">
                <a:ln>
                  <a:noFill/>
                </a:ln>
                <a:solidFill>
                  <a:prstClr val="black"/>
                </a:solidFill>
                <a:effectLst/>
                <a:uLnTx/>
                <a:uFillTx/>
                <a:latin typeface="Avenir Next demi bold" panose="020B0703020202020204"/>
                <a:ea typeface="+mn-ea"/>
                <a:cs typeface="+mn-cs"/>
              </a:endParaRPr>
            </a:p>
          </p:txBody>
        </p:sp>
        <p:grpSp>
          <p:nvGrpSpPr>
            <p:cNvPr id="10" name="Graphic 4">
              <a:extLst>
                <a:ext uri="{FF2B5EF4-FFF2-40B4-BE49-F238E27FC236}">
                  <a16:creationId xmlns:a16="http://schemas.microsoft.com/office/drawing/2014/main" id="{40732580-442C-46AF-986E-AA79A0D23A9F}"/>
                </a:ext>
              </a:extLst>
            </p:cNvPr>
            <p:cNvGrpSpPr/>
            <p:nvPr/>
          </p:nvGrpSpPr>
          <p:grpSpPr>
            <a:xfrm>
              <a:off x="1322940" y="3534556"/>
              <a:ext cx="4981264" cy="2909153"/>
              <a:chOff x="4795306" y="139925"/>
              <a:chExt cx="5078688" cy="4536800"/>
            </a:xfrm>
            <a:solidFill>
              <a:srgbClr val="FFFFFF"/>
            </a:solidFill>
          </p:grpSpPr>
          <p:sp>
            <p:nvSpPr>
              <p:cNvPr id="24" name="Freeform: Shape 23">
                <a:extLst>
                  <a:ext uri="{FF2B5EF4-FFF2-40B4-BE49-F238E27FC236}">
                    <a16:creationId xmlns:a16="http://schemas.microsoft.com/office/drawing/2014/main" id="{AB5DEF2C-57C6-4466-8180-254C9932D3FE}"/>
                  </a:ext>
                </a:extLst>
              </p:cNvPr>
              <p:cNvSpPr/>
              <p:nvPr/>
            </p:nvSpPr>
            <p:spPr>
              <a:xfrm>
                <a:off x="4795306" y="226736"/>
                <a:ext cx="5078688" cy="4449988"/>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EA4FBCB-013C-40C5-9C46-B3F6F83D5424}"/>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A5"/>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B619AB0C-75E4-40C8-90E3-5B5F15CDD1DF}"/>
                </a:ext>
              </a:extLst>
            </p:cNvPr>
            <p:cNvSpPr txBox="1"/>
            <p:nvPr/>
          </p:nvSpPr>
          <p:spPr>
            <a:xfrm>
              <a:off x="1616588" y="4845806"/>
              <a:ext cx="4196786" cy="160537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0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Write or draw: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thing that Flossie says that you like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sng"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question you would like to ask Flossie</a:t>
              </a:r>
              <a:endParaRPr kumimoji="0" lang="en-IE" sz="1800" b="0" i="0" u="none" strike="noStrike" kern="1200" cap="none" spc="0" normalizeH="0" baseline="0" noProof="0">
                <a:ln>
                  <a:noFill/>
                </a:ln>
                <a:solidFill>
                  <a:prstClr val="black"/>
                </a:solidFill>
                <a:effectLst/>
                <a:uLnTx/>
                <a:uFillTx/>
                <a:latin typeface="Avenir Next demi bold" panose="020B0703020202020204"/>
                <a:ea typeface="+mn-ea"/>
                <a:cs typeface="+mn-cs"/>
              </a:endParaRPr>
            </a:p>
          </p:txBody>
        </p:sp>
        <p:grpSp>
          <p:nvGrpSpPr>
            <p:cNvPr id="12" name="Graphic 4">
              <a:extLst>
                <a:ext uri="{FF2B5EF4-FFF2-40B4-BE49-F238E27FC236}">
                  <a16:creationId xmlns:a16="http://schemas.microsoft.com/office/drawing/2014/main" id="{D89BDEC0-DAE7-48ED-838D-EC7013117BCA}"/>
                </a:ext>
              </a:extLst>
            </p:cNvPr>
            <p:cNvGrpSpPr/>
            <p:nvPr/>
          </p:nvGrpSpPr>
          <p:grpSpPr>
            <a:xfrm>
              <a:off x="6769090" y="3534556"/>
              <a:ext cx="4981264" cy="2880531"/>
              <a:chOff x="4795306" y="139925"/>
              <a:chExt cx="5078688" cy="4536800"/>
            </a:xfrm>
            <a:solidFill>
              <a:srgbClr val="FFFFFF"/>
            </a:solidFill>
          </p:grpSpPr>
          <p:sp>
            <p:nvSpPr>
              <p:cNvPr id="22" name="Freeform: Shape 21">
                <a:extLst>
                  <a:ext uri="{FF2B5EF4-FFF2-40B4-BE49-F238E27FC236}">
                    <a16:creationId xmlns:a16="http://schemas.microsoft.com/office/drawing/2014/main" id="{76E511AB-2E88-4F7C-8014-2521C8D2AEA1}"/>
                  </a:ext>
                </a:extLst>
              </p:cNvPr>
              <p:cNvSpPr/>
              <p:nvPr/>
            </p:nvSpPr>
            <p:spPr>
              <a:xfrm>
                <a:off x="4795306" y="226736"/>
                <a:ext cx="5078688" cy="4449988"/>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2F5C16B-0EC0-4595-B1AE-DDD8781E7FAF}"/>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5E"/>
              </a:solidFill>
              <a:ln w="12285" cap="flat">
                <a:solidFill>
                  <a:srgbClr val="F7A55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5B6729F4-7A91-4E45-B268-1F2632D95E3A}"/>
                </a:ext>
              </a:extLst>
            </p:cNvPr>
            <p:cNvSpPr txBox="1"/>
            <p:nvPr/>
          </p:nvSpPr>
          <p:spPr>
            <a:xfrm>
              <a:off x="7116004" y="4830125"/>
              <a:ext cx="4219196" cy="160537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0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Write or draw: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thing that Sano says that you like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sng"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one question you would like to ask Sano</a:t>
              </a:r>
              <a:endParaRPr kumimoji="0" lang="en-IE" sz="1800" b="0" i="0" u="none" strike="noStrike" kern="1200" cap="none" spc="0" normalizeH="0" baseline="0" noProof="0">
                <a:ln>
                  <a:noFill/>
                </a:ln>
                <a:solidFill>
                  <a:prstClr val="black"/>
                </a:solidFill>
                <a:effectLst/>
                <a:uLnTx/>
                <a:uFillTx/>
                <a:latin typeface="Avenir Next demi bold" panose="020B0703020202020204"/>
                <a:ea typeface="+mn-ea"/>
                <a:cs typeface="+mn-cs"/>
              </a:endParaRPr>
            </a:p>
          </p:txBody>
        </p:sp>
        <p:pic>
          <p:nvPicPr>
            <p:cNvPr id="14" name="Graphic 13">
              <a:extLst>
                <a:ext uri="{FF2B5EF4-FFF2-40B4-BE49-F238E27FC236}">
                  <a16:creationId xmlns:a16="http://schemas.microsoft.com/office/drawing/2014/main" id="{DD2179E7-EEFF-45E1-A7AD-CAEC0D36CF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8443" y="4305305"/>
              <a:ext cx="1198449" cy="2552695"/>
            </a:xfrm>
            <a:prstGeom prst="rect">
              <a:avLst/>
            </a:prstGeom>
          </p:spPr>
        </p:pic>
        <p:pic>
          <p:nvPicPr>
            <p:cNvPr id="15" name="Picture 4" descr="Goal 5 | Department of Economic and Social Affairs">
              <a:extLst>
                <a:ext uri="{FF2B5EF4-FFF2-40B4-BE49-F238E27FC236}">
                  <a16:creationId xmlns:a16="http://schemas.microsoft.com/office/drawing/2014/main" id="{B9EC4E1F-39E5-46E4-A89C-58CEB609C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440" y="3899684"/>
              <a:ext cx="987625" cy="987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Sustainable Development Goals Fund | Joining efforts for sustainable  development">
              <a:extLst>
                <a:ext uri="{FF2B5EF4-FFF2-40B4-BE49-F238E27FC236}">
                  <a16:creationId xmlns:a16="http://schemas.microsoft.com/office/drawing/2014/main" id="{6D19CC73-C1A1-4675-91FB-17EA03F5A6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7366" y="482474"/>
              <a:ext cx="860346" cy="86034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a:extLst>
                <a:ext uri="{FF2B5EF4-FFF2-40B4-BE49-F238E27FC236}">
                  <a16:creationId xmlns:a16="http://schemas.microsoft.com/office/drawing/2014/main" id="{98F6F70E-548A-4F91-9F7B-F1FBC110CE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 y="5133977"/>
              <a:ext cx="1257300" cy="1724025"/>
            </a:xfrm>
            <a:prstGeom prst="rect">
              <a:avLst/>
            </a:prstGeom>
          </p:spPr>
        </p:pic>
        <p:pic>
          <p:nvPicPr>
            <p:cNvPr id="18" name="Picture 17" descr="A person standing in front of a building&#10;&#10;Description automatically generated">
              <a:extLst>
                <a:ext uri="{FF2B5EF4-FFF2-40B4-BE49-F238E27FC236}">
                  <a16:creationId xmlns:a16="http://schemas.microsoft.com/office/drawing/2014/main" id="{9CCC2546-B733-478A-A421-D82193BC5F9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1541179" y="472544"/>
              <a:ext cx="1484957" cy="870276"/>
            </a:xfrm>
            <a:prstGeom prst="rect">
              <a:avLst/>
            </a:prstGeom>
          </p:spPr>
        </p:pic>
        <p:pic>
          <p:nvPicPr>
            <p:cNvPr id="19" name="Picture 18" descr="A person smiling for the camera&#10;&#10;Description automatically generated">
              <a:extLst>
                <a:ext uri="{FF2B5EF4-FFF2-40B4-BE49-F238E27FC236}">
                  <a16:creationId xmlns:a16="http://schemas.microsoft.com/office/drawing/2014/main" id="{CF3D1438-EA14-4215-AB01-9C51A279D76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116003" y="483462"/>
              <a:ext cx="1457045" cy="870276"/>
            </a:xfrm>
            <a:prstGeom prst="rect">
              <a:avLst/>
            </a:prstGeom>
          </p:spPr>
        </p:pic>
        <p:pic>
          <p:nvPicPr>
            <p:cNvPr id="20" name="Picture 19" descr="A person holding a sign&#10;&#10;Description automatically generated">
              <a:extLst>
                <a:ext uri="{FF2B5EF4-FFF2-40B4-BE49-F238E27FC236}">
                  <a16:creationId xmlns:a16="http://schemas.microsoft.com/office/drawing/2014/main" id="{17640D6F-C0C9-4601-A72E-D4E53005253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737980" y="3908661"/>
              <a:ext cx="1457046" cy="965639"/>
            </a:xfrm>
            <a:prstGeom prst="rect">
              <a:avLst/>
            </a:prstGeom>
          </p:spPr>
        </p:pic>
        <p:pic>
          <p:nvPicPr>
            <p:cNvPr id="21" name="Picture 20" descr="A person posing for the camera&#10;&#10;Description automatically generated">
              <a:extLst>
                <a:ext uri="{FF2B5EF4-FFF2-40B4-BE49-F238E27FC236}">
                  <a16:creationId xmlns:a16="http://schemas.microsoft.com/office/drawing/2014/main" id="{C35AE462-0BC2-4378-A624-D152CCDBE7B7}"/>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7200282" y="3903182"/>
              <a:ext cx="1731768" cy="985115"/>
            </a:xfrm>
            <a:prstGeom prst="rect">
              <a:avLst/>
            </a:prstGeom>
          </p:spPr>
        </p:pic>
      </p:grpSp>
      <p:sp>
        <p:nvSpPr>
          <p:cNvPr id="28" name="Title 5">
            <a:extLst>
              <a:ext uri="{FF2B5EF4-FFF2-40B4-BE49-F238E27FC236}">
                <a16:creationId xmlns:a16="http://schemas.microsoft.com/office/drawing/2014/main" id="{E2DE7B62-EE4C-494E-9D2F-BCCE013959E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4a</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1488102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A2991E17-141E-4255-8C1C-ABCFB8402686}"/>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4b</a:t>
            </a:r>
            <a:endParaRPr lang="en-US" sz="2000">
              <a:solidFill>
                <a:srgbClr val="1E9356"/>
              </a:solidFill>
              <a:latin typeface="Avenir Next Demi Bold" panose="020B0703020202020204"/>
            </a:endParaRPr>
          </a:p>
        </p:txBody>
      </p:sp>
      <p:pic>
        <p:nvPicPr>
          <p:cNvPr id="2" name="Picture 1">
            <a:extLst>
              <a:ext uri="{FF2B5EF4-FFF2-40B4-BE49-F238E27FC236}">
                <a16:creationId xmlns:a16="http://schemas.microsoft.com/office/drawing/2014/main" id="{3F18E982-773D-418E-8A6E-24C7CDEA05D0}"/>
              </a:ext>
            </a:extLst>
          </p:cNvPr>
          <p:cNvPicPr>
            <a:picLocks noChangeAspect="1"/>
          </p:cNvPicPr>
          <p:nvPr/>
        </p:nvPicPr>
        <p:blipFill>
          <a:blip r:embed="rId3"/>
          <a:stretch>
            <a:fillRect/>
          </a:stretch>
        </p:blipFill>
        <p:spPr>
          <a:xfrm rot="20948269">
            <a:off x="1310954" y="1953035"/>
            <a:ext cx="3142770" cy="2121077"/>
          </a:xfrm>
          <a:prstGeom prst="rect">
            <a:avLst/>
          </a:prstGeom>
        </p:spPr>
      </p:pic>
      <p:sp>
        <p:nvSpPr>
          <p:cNvPr id="3" name="TextBox 2">
            <a:extLst>
              <a:ext uri="{FF2B5EF4-FFF2-40B4-BE49-F238E27FC236}">
                <a16:creationId xmlns:a16="http://schemas.microsoft.com/office/drawing/2014/main" id="{05529996-6D1C-4870-8E63-83516DEAB4AE}"/>
              </a:ext>
            </a:extLst>
          </p:cNvPr>
          <p:cNvSpPr txBox="1"/>
          <p:nvPr/>
        </p:nvSpPr>
        <p:spPr>
          <a:xfrm>
            <a:off x="5199131" y="2920429"/>
            <a:ext cx="6911165" cy="183319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200" b="1" i="0" u="none"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Times New Roman" panose="02020603050405020304" pitchFamily="18" charset="0"/>
              </a:rPr>
              <a:t>Write or draw: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200" b="0" i="0" u="none"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Times New Roman" panose="02020603050405020304" pitchFamily="18" charset="0"/>
              </a:rPr>
              <a:t>one thing that your Changemaker says that you like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200" b="1" i="0" u="sng"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Times New Roman" panose="02020603050405020304" pitchFamily="18" charset="0"/>
              </a:rPr>
              <a:t>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2200" b="0" i="0" u="none" strike="noStrike" kern="1200" cap="none" spc="0" normalizeH="0" baseline="0" noProof="0">
                <a:ln>
                  <a:noFill/>
                </a:ln>
                <a:solidFill>
                  <a:schemeClr val="bg1"/>
                </a:solidFill>
                <a:effectLst/>
                <a:uLnTx/>
                <a:uFillTx/>
                <a:latin typeface="Avenir Next demi bold" panose="020B0703020202020204"/>
                <a:ea typeface="Calibri" panose="020F0502020204030204" pitchFamily="34" charset="0"/>
                <a:cs typeface="Times New Roman" panose="02020603050405020304" pitchFamily="18" charset="0"/>
              </a:rPr>
              <a:t>one question you would like to ask your Changemaker</a:t>
            </a:r>
            <a:endParaRPr kumimoji="0" lang="en-IE" sz="2200" b="0" i="0" u="none" strike="noStrike" kern="1200" cap="none" spc="0" normalizeH="0" baseline="0" noProof="0">
              <a:ln>
                <a:noFill/>
              </a:ln>
              <a:solidFill>
                <a:schemeClr val="bg1"/>
              </a:solidFill>
              <a:effectLst/>
              <a:uLnTx/>
              <a:uFillTx/>
              <a:latin typeface="Avenir Next demi bold" panose="020B0703020202020204"/>
            </a:endParaRPr>
          </a:p>
        </p:txBody>
      </p:sp>
    </p:spTree>
    <p:extLst>
      <p:ext uri="{BB962C8B-B14F-4D97-AF65-F5344CB8AC3E}">
        <p14:creationId xmlns:p14="http://schemas.microsoft.com/office/powerpoint/2010/main" val="295362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BEB0F0-062E-4420-941F-9FA72524C978}"/>
              </a:ext>
            </a:extLst>
          </p:cNvPr>
          <p:cNvSpPr/>
          <p:nvPr/>
        </p:nvSpPr>
        <p:spPr>
          <a:xfrm>
            <a:off x="10112993" y="4558352"/>
            <a:ext cx="2079009" cy="229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3" name="Picture 5" descr="Making the Sustainable Development Goals Known to All | UN-Water">
            <a:extLst>
              <a:ext uri="{FF2B5EF4-FFF2-40B4-BE49-F238E27FC236}">
                <a16:creationId xmlns:a16="http://schemas.microsoft.com/office/drawing/2014/main" id="{5B68C16C-D05E-4286-8E7B-81B420BA3A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051"/>
          <a:stretch/>
        </p:blipFill>
        <p:spPr bwMode="auto">
          <a:xfrm>
            <a:off x="4490113" y="3355442"/>
            <a:ext cx="7507209" cy="33437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5ED9606-C60D-41AF-A707-C0FD77585AEB}"/>
              </a:ext>
            </a:extLst>
          </p:cNvPr>
          <p:cNvSpPr/>
          <p:nvPr/>
        </p:nvSpPr>
        <p:spPr>
          <a:xfrm>
            <a:off x="2" y="5446060"/>
            <a:ext cx="2420471" cy="1411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E1BC6C18-A327-49F6-BA74-002B8287A2DE}"/>
              </a:ext>
            </a:extLst>
          </p:cNvPr>
          <p:cNvSpPr txBox="1"/>
          <p:nvPr/>
        </p:nvSpPr>
        <p:spPr>
          <a:xfrm>
            <a:off x="4541805" y="1231098"/>
            <a:ext cx="7397089" cy="1846659"/>
          </a:xfrm>
          <a:prstGeom prst="rect">
            <a:avLst/>
          </a:prstGeom>
          <a:noFill/>
        </p:spPr>
        <p:txBody>
          <a:bodyPr wrap="square" lIns="91440" tIns="45720" rIns="91440" bIns="45720" rtlCol="0" anchor="t">
            <a:spAutoFit/>
          </a:bodyPr>
          <a:lstStyle/>
          <a:p>
            <a:pPr marL="457200" indent="-457200">
              <a:buFont typeface="+mj-lt"/>
              <a:buAutoNum type="arabicPeriod"/>
            </a:pPr>
            <a:r>
              <a:rPr lang="en-IE" sz="1900">
                <a:latin typeface="Avenir Next Demi Bold"/>
              </a:rPr>
              <a:t>What can we do as a class to help the Global Goals?</a:t>
            </a:r>
            <a:endParaRPr lang="en-IE" sz="1900" dirty="0">
              <a:latin typeface="Avenir Next Demi Bold"/>
            </a:endParaRPr>
          </a:p>
          <a:p>
            <a:pPr marL="457200" indent="-457200">
              <a:buFont typeface="+mj-lt"/>
              <a:buAutoNum type="arabicPeriod"/>
            </a:pPr>
            <a:endParaRPr lang="en-IE" sz="1900" dirty="0">
              <a:latin typeface="Avenir Next Demi Bold"/>
            </a:endParaRPr>
          </a:p>
          <a:p>
            <a:pPr marL="457200" indent="-457200">
              <a:buFont typeface="+mj-lt"/>
              <a:buAutoNum type="arabicPeriod"/>
            </a:pPr>
            <a:r>
              <a:rPr lang="en-IE" sz="1900">
                <a:latin typeface="Avenir Next Demi Bold"/>
              </a:rPr>
              <a:t>Which Global Goal are you most interested in taking action on?</a:t>
            </a:r>
            <a:endParaRPr lang="en-IE" sz="1900" dirty="0">
              <a:latin typeface="Avenir Next Demi Bold"/>
            </a:endParaRPr>
          </a:p>
          <a:p>
            <a:pPr marL="457200" indent="-457200">
              <a:buFont typeface="+mj-lt"/>
              <a:buAutoNum type="arabicPeriod"/>
            </a:pPr>
            <a:endParaRPr lang="en-IE" sz="1900" dirty="0">
              <a:latin typeface="Avenir Next Demi Bold"/>
            </a:endParaRPr>
          </a:p>
          <a:p>
            <a:pPr marL="457200" indent="-457200">
              <a:buFont typeface="+mj-lt"/>
              <a:buAutoNum type="arabicPeriod"/>
            </a:pPr>
            <a:r>
              <a:rPr lang="en-IE" sz="1900">
                <a:latin typeface="Avenir Next Demi Bold"/>
              </a:rPr>
              <a:t>How can we tell other people about the Global Goals or the importance of acting in solidarity with other people in our world?</a:t>
            </a:r>
            <a:endParaRPr lang="en-IE" sz="1900" b="1">
              <a:latin typeface="Avenir Next Demi Bold"/>
            </a:endParaRPr>
          </a:p>
        </p:txBody>
      </p:sp>
      <p:sp>
        <p:nvSpPr>
          <p:cNvPr id="26" name="Title 5">
            <a:extLst>
              <a:ext uri="{FF2B5EF4-FFF2-40B4-BE49-F238E27FC236}">
                <a16:creationId xmlns:a16="http://schemas.microsoft.com/office/drawing/2014/main" id="{89940059-3406-4318-AC51-39D6AFEFDE97}"/>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chemeClr val="bg1"/>
                </a:solidFill>
                <a:latin typeface="Avenir Next Demi Bold" panose="020B0703020202020204"/>
              </a:rPr>
              <a:t>Lesson 3</a:t>
            </a:r>
          </a:p>
          <a:p>
            <a:r>
              <a:rPr lang="en-US" sz="2000">
                <a:solidFill>
                  <a:schemeClr val="bg1"/>
                </a:solidFill>
                <a:latin typeface="Avenir Next Demi Bold" panose="020B0703020202020204"/>
                <a:ea typeface="+mn-ea"/>
                <a:cs typeface="+mn-cs"/>
              </a:rPr>
              <a:t>Part 5</a:t>
            </a:r>
            <a:endParaRPr lang="en-US" sz="2000">
              <a:solidFill>
                <a:schemeClr val="bg1"/>
              </a:solidFill>
              <a:latin typeface="Avenir Next Demi Bold" panose="020B0703020202020204"/>
            </a:endParaRPr>
          </a:p>
        </p:txBody>
      </p:sp>
      <p:pic>
        <p:nvPicPr>
          <p:cNvPr id="2" name="Picture 1">
            <a:extLst>
              <a:ext uri="{FF2B5EF4-FFF2-40B4-BE49-F238E27FC236}">
                <a16:creationId xmlns:a16="http://schemas.microsoft.com/office/drawing/2014/main" id="{D2845DE1-D108-49C3-A76C-1BA1DE291B0E}"/>
              </a:ext>
            </a:extLst>
          </p:cNvPr>
          <p:cNvPicPr>
            <a:picLocks noChangeAspect="1"/>
          </p:cNvPicPr>
          <p:nvPr/>
        </p:nvPicPr>
        <p:blipFill>
          <a:blip r:embed="rId4"/>
          <a:stretch>
            <a:fillRect/>
          </a:stretch>
        </p:blipFill>
        <p:spPr>
          <a:xfrm>
            <a:off x="249739" y="1594621"/>
            <a:ext cx="3235257" cy="5088568"/>
          </a:xfrm>
          <a:prstGeom prst="rect">
            <a:avLst/>
          </a:prstGeom>
        </p:spPr>
      </p:pic>
    </p:spTree>
    <p:extLst>
      <p:ext uri="{BB962C8B-B14F-4D97-AF65-F5344CB8AC3E}">
        <p14:creationId xmlns:p14="http://schemas.microsoft.com/office/powerpoint/2010/main" val="1587517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06137A-42B1-40E6-BAF8-FD3670F45C68}"/>
              </a:ext>
            </a:extLst>
          </p:cNvPr>
          <p:cNvSpPr txBox="1"/>
          <p:nvPr/>
        </p:nvSpPr>
        <p:spPr>
          <a:xfrm>
            <a:off x="1233769" y="1272708"/>
            <a:ext cx="8232961" cy="1446550"/>
          </a:xfrm>
          <a:prstGeom prst="rect">
            <a:avLst/>
          </a:prstGeom>
          <a:noFill/>
        </p:spPr>
        <p:txBody>
          <a:bodyPr wrap="square">
            <a:spAutoFit/>
          </a:bodyPr>
          <a:lstStyle/>
          <a:p>
            <a:r>
              <a:rPr lang="en-GB" sz="2200" i="1">
                <a:latin typeface="Avenir Next Demi Bold" panose="020B0703020202020204"/>
                <a:ea typeface="Calibri" panose="020F0502020204030204" pitchFamily="34" charset="0"/>
                <a:cs typeface="Times New Roman" panose="02020603050405020304" pitchFamily="18" charset="0"/>
              </a:rPr>
              <a:t>Each one…teach one campaign</a:t>
            </a:r>
          </a:p>
          <a:p>
            <a:r>
              <a:rPr lang="en-GB" sz="2200">
                <a:latin typeface="Avenir Next Demi Bold" panose="020B0703020202020204"/>
                <a:ea typeface="Calibri" panose="020F0502020204030204" pitchFamily="34" charset="0"/>
                <a:cs typeface="Times New Roman" panose="02020603050405020304" pitchFamily="18" charset="0"/>
              </a:rPr>
              <a:t>Give Changemaker ID cards to other people in our families, school or community, for celebrities/sportspeople/politicians to encourage them to become Changemakers for the Global Goals.  </a:t>
            </a:r>
            <a:endParaRPr lang="en-IE" sz="2200">
              <a:latin typeface="Avenir Next Demi Bold" panose="020B0703020202020204"/>
            </a:endParaRPr>
          </a:p>
        </p:txBody>
      </p:sp>
      <p:sp>
        <p:nvSpPr>
          <p:cNvPr id="6" name="TextBox 5">
            <a:extLst>
              <a:ext uri="{FF2B5EF4-FFF2-40B4-BE49-F238E27FC236}">
                <a16:creationId xmlns:a16="http://schemas.microsoft.com/office/drawing/2014/main" id="{AFE019FB-5F17-4CD3-8FD2-C44506529E1E}"/>
              </a:ext>
            </a:extLst>
          </p:cNvPr>
          <p:cNvSpPr txBox="1"/>
          <p:nvPr/>
        </p:nvSpPr>
        <p:spPr>
          <a:xfrm>
            <a:off x="1233770" y="3616169"/>
            <a:ext cx="4266079" cy="2041585"/>
          </a:xfrm>
          <a:prstGeom prst="rect">
            <a:avLst/>
          </a:prstGeom>
          <a:noFill/>
        </p:spPr>
        <p:txBody>
          <a:bodyPr wrap="square" lIns="91440" tIns="45720" rIns="91440" bIns="45720" anchor="t">
            <a:spAutoFit/>
          </a:bodyPr>
          <a:lstStyle/>
          <a:p>
            <a:pPr>
              <a:spcAft>
                <a:spcPts val="800"/>
              </a:spcAft>
            </a:pPr>
            <a:r>
              <a:rPr lang="en-GB" sz="2400" i="1">
                <a:latin typeface="Avenir Next Demi Bold" panose="020B0703020202020204"/>
                <a:ea typeface="Calibri" panose="020F0502020204030204" pitchFamily="34" charset="0"/>
                <a:cs typeface="Times New Roman" panose="02020603050405020304" pitchFamily="18" charset="0"/>
              </a:rPr>
              <a:t>Hummingbird display</a:t>
            </a:r>
          </a:p>
          <a:p>
            <a:pPr>
              <a:spcAft>
                <a:spcPts val="800"/>
              </a:spcAft>
            </a:pPr>
            <a:r>
              <a:rPr lang="en-GB" sz="2400">
                <a:latin typeface="Avenir Next Demi Bold" panose="020B0703020202020204"/>
                <a:ea typeface="Calibri" panose="020F0502020204030204" pitchFamily="34" charset="0"/>
                <a:cs typeface="Times New Roman"/>
              </a:rPr>
              <a:t>Make a window/wall display about one (or all) of the Global Goals to capture the attention of people passing by.  </a:t>
            </a:r>
            <a:r>
              <a:rPr lang="en-GB" dirty="0">
                <a:latin typeface="Calibri"/>
                <a:ea typeface="Calibri" panose="020F0502020204030204" pitchFamily="34" charset="0"/>
                <a:cs typeface="Times New Roman"/>
              </a:rPr>
              <a:t> </a:t>
            </a:r>
            <a:endParaRPr lang="en-IE" sz="140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8" descr="Learn How to Draw a Hummingbird for Kids (Animals for Kids) Step ...">
            <a:extLst>
              <a:ext uri="{FF2B5EF4-FFF2-40B4-BE49-F238E27FC236}">
                <a16:creationId xmlns:a16="http://schemas.microsoft.com/office/drawing/2014/main" id="{B62BA1B0-652B-4D2D-AAB9-5DDC6EEAF0B2}"/>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5774"/>
          <a:stretch/>
        </p:blipFill>
        <p:spPr bwMode="auto">
          <a:xfrm>
            <a:off x="327133" y="5865101"/>
            <a:ext cx="1358103" cy="908579"/>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A1A94D-8706-4F82-874C-D6AE7D5ACC2E}"/>
              </a:ext>
            </a:extLst>
          </p:cNvPr>
          <p:cNvSpPr txBox="1"/>
          <p:nvPr/>
        </p:nvSpPr>
        <p:spPr>
          <a:xfrm>
            <a:off x="6548717" y="3588345"/>
            <a:ext cx="4409515" cy="2041585"/>
          </a:xfrm>
          <a:prstGeom prst="rect">
            <a:avLst/>
          </a:prstGeom>
          <a:noFill/>
        </p:spPr>
        <p:txBody>
          <a:bodyPr wrap="square" lIns="91440" tIns="45720" rIns="91440" bIns="45720" anchor="t">
            <a:spAutoFit/>
          </a:bodyPr>
          <a:lstStyle/>
          <a:p>
            <a:pPr>
              <a:spcAft>
                <a:spcPts val="800"/>
              </a:spcAft>
            </a:pPr>
            <a:r>
              <a:rPr lang="en-GB" sz="2000" i="1">
                <a:latin typeface="Avenir Next Demi Bold" panose="020B0703020202020204"/>
                <a:ea typeface="Calibri" panose="020F0502020204030204" pitchFamily="34" charset="0"/>
                <a:cs typeface="Times New Roman"/>
              </a:rPr>
              <a:t>Something in solidarity</a:t>
            </a:r>
            <a:endParaRPr lang="en-GB" sz="2000" i="1">
              <a:latin typeface="Avenir Next Demi Bold" panose="020B0703020202020204"/>
              <a:ea typeface="Calibri" panose="020F0502020204030204" pitchFamily="34" charset="0"/>
              <a:cs typeface="Times New Roman" panose="02020603050405020304" pitchFamily="18" charset="0"/>
            </a:endParaRPr>
          </a:p>
          <a:p>
            <a:pPr>
              <a:spcAft>
                <a:spcPts val="800"/>
              </a:spcAft>
            </a:pPr>
            <a:r>
              <a:rPr lang="en-GB" sz="2000">
                <a:latin typeface="Avenir Next Demi Bold" panose="020B0703020202020204"/>
                <a:ea typeface="Calibri" panose="020F0502020204030204" pitchFamily="34" charset="0"/>
                <a:cs typeface="Times New Roman" panose="02020603050405020304" pitchFamily="18" charset="0"/>
              </a:rPr>
              <a:t>-make up a song, rap, poem or play</a:t>
            </a:r>
          </a:p>
          <a:p>
            <a:pPr>
              <a:spcAft>
                <a:spcPts val="800"/>
              </a:spcAft>
            </a:pPr>
            <a:r>
              <a:rPr lang="en-GB" sz="2000">
                <a:latin typeface="Avenir Next Demi Bold" panose="020B0703020202020204"/>
                <a:ea typeface="Calibri" panose="020F0502020204030204" pitchFamily="34" charset="0"/>
                <a:cs typeface="Times New Roman" panose="02020603050405020304" pitchFamily="18" charset="0"/>
              </a:rPr>
              <a:t>-draw a picture </a:t>
            </a:r>
          </a:p>
          <a:p>
            <a:pPr>
              <a:spcAft>
                <a:spcPts val="800"/>
              </a:spcAft>
            </a:pPr>
            <a:r>
              <a:rPr lang="en-GB" sz="2000" u="sng">
                <a:latin typeface="Avenir Next Demi Bold" panose="020B0703020202020204"/>
                <a:ea typeface="Calibri" panose="020F0502020204030204" pitchFamily="34" charset="0"/>
                <a:cs typeface="Times New Roman"/>
              </a:rPr>
              <a:t>or</a:t>
            </a:r>
            <a:r>
              <a:rPr lang="en-GB" sz="2000" dirty="0">
                <a:latin typeface="Avenir Next Demi Bold" panose="020B0703020202020204"/>
                <a:ea typeface="Calibri" panose="020F0502020204030204" pitchFamily="34" charset="0"/>
                <a:cs typeface="Times New Roman"/>
              </a:rPr>
              <a:t> </a:t>
            </a:r>
            <a:endParaRPr lang="en-GB" sz="2000" dirty="0">
              <a:latin typeface="Avenir Next Demi Bold" panose="020B0703020202020204"/>
              <a:ea typeface="Calibri" panose="020F0502020204030204" pitchFamily="34" charset="0"/>
              <a:cs typeface="Times New Roman" panose="02020603050405020304" pitchFamily="18" charset="0"/>
            </a:endParaRPr>
          </a:p>
          <a:p>
            <a:pPr>
              <a:spcAft>
                <a:spcPts val="800"/>
              </a:spcAft>
            </a:pPr>
            <a:r>
              <a:rPr lang="en-GB" sz="2000">
                <a:latin typeface="Avenir Next Demi Bold" panose="020B0703020202020204"/>
                <a:ea typeface="Calibri" panose="020F0502020204030204" pitchFamily="34" charset="0"/>
                <a:cs typeface="Times New Roman" panose="02020603050405020304" pitchFamily="18" charset="0"/>
              </a:rPr>
              <a:t>-create a poster </a:t>
            </a:r>
          </a:p>
        </p:txBody>
      </p:sp>
      <p:sp>
        <p:nvSpPr>
          <p:cNvPr id="9" name="TextBox 8">
            <a:extLst>
              <a:ext uri="{FF2B5EF4-FFF2-40B4-BE49-F238E27FC236}">
                <a16:creationId xmlns:a16="http://schemas.microsoft.com/office/drawing/2014/main" id="{FD378DD4-0FB7-4405-95D8-38D82A5E4EAE}"/>
              </a:ext>
            </a:extLst>
          </p:cNvPr>
          <p:cNvSpPr txBox="1"/>
          <p:nvPr/>
        </p:nvSpPr>
        <p:spPr>
          <a:xfrm>
            <a:off x="7247967" y="5657672"/>
            <a:ext cx="3536576" cy="1323439"/>
          </a:xfrm>
          <a:prstGeom prst="rect">
            <a:avLst/>
          </a:prstGeom>
          <a:noFill/>
        </p:spPr>
        <p:txBody>
          <a:bodyPr wrap="square" lIns="91440" tIns="45720" rIns="91440" bIns="45720" rtlCol="0" anchor="t">
            <a:spAutoFit/>
          </a:bodyPr>
          <a:lstStyle/>
          <a:p>
            <a:r>
              <a:rPr lang="en-GB" sz="2000" dirty="0">
                <a:latin typeface="Avenir Next Demi Bold" panose="020B0703020202020204"/>
                <a:ea typeface="Calibri" panose="020F0502020204030204" pitchFamily="34" charset="0"/>
                <a:cs typeface="Times New Roman"/>
              </a:rPr>
              <a:t>…about someone who was kind or who acted in solidarity with others.</a:t>
            </a:r>
            <a:endParaRPr lang="en-IE" sz="2000" dirty="0">
              <a:latin typeface="Avenir Next Demi Bold" panose="020B0703020202020204"/>
              <a:ea typeface="Calibri" panose="020F0502020204030204" pitchFamily="34" charset="0"/>
              <a:cs typeface="Times New Roman"/>
            </a:endParaRPr>
          </a:p>
          <a:p>
            <a:endParaRPr lang="en-IE" sz="2000">
              <a:latin typeface="Avenir Next Demi Bold" panose="020B0703020202020204"/>
            </a:endParaRPr>
          </a:p>
        </p:txBody>
      </p:sp>
      <p:sp>
        <p:nvSpPr>
          <p:cNvPr id="10" name="Title 5">
            <a:extLst>
              <a:ext uri="{FF2B5EF4-FFF2-40B4-BE49-F238E27FC236}">
                <a16:creationId xmlns:a16="http://schemas.microsoft.com/office/drawing/2014/main" id="{E118A082-F4E2-432D-AC07-4E2D21ACF954}"/>
              </a:ext>
            </a:extLst>
          </p:cNvPr>
          <p:cNvSpPr txBox="1">
            <a:spLocks/>
          </p:cNvSpPr>
          <p:nvPr/>
        </p:nvSpPr>
        <p:spPr>
          <a:xfrm>
            <a:off x="1006183"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6</a:t>
            </a:r>
            <a:endParaRPr lang="en-US" sz="2000">
              <a:solidFill>
                <a:srgbClr val="1E9356"/>
              </a:solidFill>
              <a:latin typeface="Avenir Next Demi Bold" panose="020B0703020202020204"/>
            </a:endParaRPr>
          </a:p>
        </p:txBody>
      </p:sp>
      <p:sp>
        <p:nvSpPr>
          <p:cNvPr id="2" name="TextBox 1">
            <a:extLst>
              <a:ext uri="{FF2B5EF4-FFF2-40B4-BE49-F238E27FC236}">
                <a16:creationId xmlns:a16="http://schemas.microsoft.com/office/drawing/2014/main" id="{F037B614-15BD-4D33-AD08-D712CAD9D4CD}"/>
              </a:ext>
            </a:extLst>
          </p:cNvPr>
          <p:cNvSpPr txBox="1"/>
          <p:nvPr/>
        </p:nvSpPr>
        <p:spPr>
          <a:xfrm>
            <a:off x="4671446" y="335628"/>
            <a:ext cx="2849108" cy="584775"/>
          </a:xfrm>
          <a:prstGeom prst="rect">
            <a:avLst/>
          </a:prstGeom>
          <a:noFill/>
        </p:spPr>
        <p:txBody>
          <a:bodyPr wrap="square" rtlCol="0">
            <a:spAutoFit/>
          </a:bodyPr>
          <a:lstStyle/>
          <a:p>
            <a:r>
              <a:rPr lang="en-IE" sz="3200" b="1">
                <a:solidFill>
                  <a:srgbClr val="46B172"/>
                </a:solidFill>
              </a:rPr>
              <a:t>Action ideas…</a:t>
            </a:r>
          </a:p>
        </p:txBody>
      </p:sp>
      <p:pic>
        <p:nvPicPr>
          <p:cNvPr id="5" name="Picture 4">
            <a:extLst>
              <a:ext uri="{FF2B5EF4-FFF2-40B4-BE49-F238E27FC236}">
                <a16:creationId xmlns:a16="http://schemas.microsoft.com/office/drawing/2014/main" id="{BDD752AA-0A58-454B-AA04-D8C5AF4C5B4C}"/>
              </a:ext>
            </a:extLst>
          </p:cNvPr>
          <p:cNvPicPr>
            <a:picLocks noChangeAspect="1"/>
          </p:cNvPicPr>
          <p:nvPr/>
        </p:nvPicPr>
        <p:blipFill>
          <a:blip r:embed="rId4"/>
          <a:stretch>
            <a:fillRect/>
          </a:stretch>
        </p:blipFill>
        <p:spPr>
          <a:xfrm>
            <a:off x="10428312" y="1206937"/>
            <a:ext cx="1412764" cy="2222063"/>
          </a:xfrm>
          <a:prstGeom prst="rect">
            <a:avLst/>
          </a:prstGeom>
        </p:spPr>
      </p:pic>
    </p:spTree>
    <p:extLst>
      <p:ext uri="{BB962C8B-B14F-4D97-AF65-F5344CB8AC3E}">
        <p14:creationId xmlns:p14="http://schemas.microsoft.com/office/powerpoint/2010/main" val="2172345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40FF-A5AC-4586-B5A1-62FB406FE178}"/>
              </a:ext>
            </a:extLst>
          </p:cNvPr>
          <p:cNvSpPr txBox="1"/>
          <p:nvPr/>
        </p:nvSpPr>
        <p:spPr>
          <a:xfrm>
            <a:off x="1360042" y="2273164"/>
            <a:ext cx="6240557" cy="4436920"/>
          </a:xfrm>
          <a:prstGeom prst="rect">
            <a:avLst/>
          </a:prstGeom>
          <a:noFill/>
        </p:spPr>
        <p:txBody>
          <a:bodyPr wrap="square" rtlCol="0">
            <a:spAutoFit/>
          </a:bodyPr>
          <a:lstStyle/>
          <a:p>
            <a:pPr>
              <a:lnSpc>
                <a:spcPct val="107000"/>
              </a:lnSpc>
              <a:spcAft>
                <a:spcPts val="800"/>
              </a:spcAft>
            </a:pPr>
            <a:r>
              <a:rPr lang="en-GB" sz="2400">
                <a:solidFill>
                  <a:schemeClr val="bg1"/>
                </a:solidFill>
                <a:latin typeface="Avenir Next Demi Bold"/>
                <a:ea typeface="Calibri" panose="020F0502020204030204" pitchFamily="34" charset="0"/>
              </a:rPr>
              <a:t>Sit at your desk/table.</a:t>
            </a:r>
          </a:p>
          <a:p>
            <a:pPr>
              <a:lnSpc>
                <a:spcPct val="107000"/>
              </a:lnSpc>
              <a:spcAft>
                <a:spcPts val="800"/>
              </a:spcAft>
            </a:pPr>
            <a:r>
              <a:rPr lang="en-GB" sz="2400">
                <a:solidFill>
                  <a:schemeClr val="bg1"/>
                </a:solidFill>
                <a:latin typeface="Avenir Next Demi Bold"/>
                <a:ea typeface="Calibri" panose="020F0502020204030204" pitchFamily="34" charset="0"/>
              </a:rPr>
              <a:t>We are going to take turns saying one thing we liked or learned during our Changemaker lessons.  </a:t>
            </a:r>
          </a:p>
          <a:p>
            <a:pPr>
              <a:lnSpc>
                <a:spcPct val="107000"/>
              </a:lnSpc>
              <a:spcAft>
                <a:spcPts val="800"/>
              </a:spcAft>
            </a:pPr>
            <a:r>
              <a:rPr lang="en-GB" sz="2400">
                <a:solidFill>
                  <a:schemeClr val="bg1"/>
                </a:solidFill>
                <a:latin typeface="Avenir Next Demi Bold"/>
                <a:ea typeface="Calibri" panose="020F0502020204030204" pitchFamily="34" charset="0"/>
              </a:rPr>
              <a:t>After the first person has taken their turn, say ‘Whoosh’ and do an action as if they are throwing something to friend nearby.  </a:t>
            </a:r>
          </a:p>
          <a:p>
            <a:pPr>
              <a:lnSpc>
                <a:spcPct val="107000"/>
              </a:lnSpc>
              <a:spcAft>
                <a:spcPts val="800"/>
              </a:spcAft>
            </a:pPr>
            <a:r>
              <a:rPr lang="en-GB" sz="2400">
                <a:solidFill>
                  <a:schemeClr val="bg1"/>
                </a:solidFill>
                <a:latin typeface="Avenir Next Demi Bold"/>
                <a:ea typeface="Calibri" panose="020F0502020204030204" pitchFamily="34" charset="0"/>
              </a:rPr>
              <a:t>Then it is the 2</a:t>
            </a:r>
            <a:r>
              <a:rPr lang="en-GB" sz="2400" baseline="30000">
                <a:solidFill>
                  <a:schemeClr val="bg1"/>
                </a:solidFill>
                <a:latin typeface="Avenir Next Demi Bold"/>
                <a:ea typeface="Calibri" panose="020F0502020204030204" pitchFamily="34" charset="0"/>
              </a:rPr>
              <a:t>nd</a:t>
            </a:r>
            <a:r>
              <a:rPr lang="en-GB" sz="2400">
                <a:solidFill>
                  <a:schemeClr val="bg1"/>
                </a:solidFill>
                <a:latin typeface="Avenir Next Demi Bold"/>
                <a:ea typeface="Calibri" panose="020F0502020204030204" pitchFamily="34" charset="0"/>
              </a:rPr>
              <a:t> person’s turn, and so on until everyone has had a turn.  </a:t>
            </a:r>
            <a:endParaRPr lang="en-GB" sz="800">
              <a:solidFill>
                <a:schemeClr val="bg1"/>
              </a:solidFill>
              <a:latin typeface="Avenir Next Demi Bold"/>
              <a:ea typeface="Calibri" panose="020F0502020204030204" pitchFamily="34" charset="0"/>
            </a:endParaRPr>
          </a:p>
          <a:p>
            <a:pPr algn="ctr">
              <a:lnSpc>
                <a:spcPct val="107000"/>
              </a:lnSpc>
              <a:spcAft>
                <a:spcPts val="800"/>
              </a:spcAft>
            </a:pPr>
            <a:r>
              <a:rPr lang="en-GB" sz="2400" b="1">
                <a:solidFill>
                  <a:schemeClr val="bg1"/>
                </a:solidFill>
                <a:latin typeface="Avenir Next Demi Bold"/>
                <a:ea typeface="Calibri" panose="020F0502020204030204" pitchFamily="34" charset="0"/>
              </a:rPr>
              <a:t>WELL DONE CHANGEMAKERS!</a:t>
            </a:r>
          </a:p>
        </p:txBody>
      </p:sp>
      <p:pic>
        <p:nvPicPr>
          <p:cNvPr id="4" name="Picture 3" descr="A close up of a logo&#10;&#10;Description automatically generated">
            <a:extLst>
              <a:ext uri="{FF2B5EF4-FFF2-40B4-BE49-F238E27FC236}">
                <a16:creationId xmlns:a16="http://schemas.microsoft.com/office/drawing/2014/main" id="{02899DE7-C194-4225-98F9-298BF7342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465730"/>
            <a:ext cx="5752495" cy="5392271"/>
          </a:xfrm>
          <a:prstGeom prst="rect">
            <a:avLst/>
          </a:prstGeom>
        </p:spPr>
      </p:pic>
      <p:sp>
        <p:nvSpPr>
          <p:cNvPr id="6" name="Title 5">
            <a:extLst>
              <a:ext uri="{FF2B5EF4-FFF2-40B4-BE49-F238E27FC236}">
                <a16:creationId xmlns:a16="http://schemas.microsoft.com/office/drawing/2014/main" id="{C920494D-3668-40E8-B345-889654DF2BEC}"/>
              </a:ext>
            </a:extLst>
          </p:cNvPr>
          <p:cNvSpPr txBox="1">
            <a:spLocks/>
          </p:cNvSpPr>
          <p:nvPr/>
        </p:nvSpPr>
        <p:spPr>
          <a:xfrm>
            <a:off x="446623"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3</a:t>
            </a:r>
          </a:p>
          <a:p>
            <a:r>
              <a:rPr lang="en-US" sz="2000">
                <a:solidFill>
                  <a:srgbClr val="1E9356"/>
                </a:solidFill>
                <a:latin typeface="Avenir Next Demi Bold" panose="020B0703020202020204"/>
                <a:ea typeface="+mn-ea"/>
                <a:cs typeface="+mn-cs"/>
              </a:rPr>
              <a:t>Part 7</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20843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679FA14-04DF-437F-B364-C58E0B72B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432" y="2678777"/>
            <a:ext cx="4169663" cy="2888980"/>
          </a:xfrm>
          <a:prstGeom prst="rect">
            <a:avLst/>
          </a:prstGeom>
        </p:spPr>
      </p:pic>
      <p:sp>
        <p:nvSpPr>
          <p:cNvPr id="10" name="TextBox 9">
            <a:extLst>
              <a:ext uri="{FF2B5EF4-FFF2-40B4-BE49-F238E27FC236}">
                <a16:creationId xmlns:a16="http://schemas.microsoft.com/office/drawing/2014/main" id="{F5DF5FA6-5F05-40F0-B7A1-E785A088FA41}"/>
              </a:ext>
            </a:extLst>
          </p:cNvPr>
          <p:cNvSpPr txBox="1"/>
          <p:nvPr/>
        </p:nvSpPr>
        <p:spPr>
          <a:xfrm>
            <a:off x="4586561" y="2160654"/>
            <a:ext cx="7419172" cy="769441"/>
          </a:xfrm>
          <a:prstGeom prst="rect">
            <a:avLst/>
          </a:prstGeom>
          <a:noFill/>
        </p:spPr>
        <p:txBody>
          <a:bodyPr wrap="square" rtlCol="0">
            <a:spAutoFit/>
          </a:bodyPr>
          <a:lstStyle/>
          <a:p>
            <a:r>
              <a:rPr lang="en-IE" sz="4400">
                <a:solidFill>
                  <a:schemeClr val="accent6">
                    <a:lumMod val="75000"/>
                  </a:schemeClr>
                </a:solidFill>
              </a:rPr>
              <a:t>Let’s get going Changemakers!</a:t>
            </a:r>
          </a:p>
        </p:txBody>
      </p:sp>
      <p:pic>
        <p:nvPicPr>
          <p:cNvPr id="11" name="Graphic 10">
            <a:extLst>
              <a:ext uri="{FF2B5EF4-FFF2-40B4-BE49-F238E27FC236}">
                <a16:creationId xmlns:a16="http://schemas.microsoft.com/office/drawing/2014/main" id="{25E19FF0-330C-4C4C-BCC9-ADC84CDE2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64" y="5284179"/>
            <a:ext cx="12255728" cy="1573823"/>
          </a:xfrm>
          <a:prstGeom prst="rect">
            <a:avLst/>
          </a:prstGeom>
        </p:spPr>
      </p:pic>
      <p:sp>
        <p:nvSpPr>
          <p:cNvPr id="6" name="TextBox 5">
            <a:extLst>
              <a:ext uri="{FF2B5EF4-FFF2-40B4-BE49-F238E27FC236}">
                <a16:creationId xmlns:a16="http://schemas.microsoft.com/office/drawing/2014/main" id="{9E0BF412-1618-4D96-A6B5-A6F9ADFB9011}"/>
              </a:ext>
            </a:extLst>
          </p:cNvPr>
          <p:cNvSpPr txBox="1"/>
          <p:nvPr/>
        </p:nvSpPr>
        <p:spPr>
          <a:xfrm>
            <a:off x="6824134" y="4463533"/>
            <a:ext cx="6265332" cy="369332"/>
          </a:xfrm>
          <a:prstGeom prst="rect">
            <a:avLst/>
          </a:prstGeom>
          <a:noFill/>
        </p:spPr>
        <p:txBody>
          <a:bodyPr wrap="square">
            <a:spAutoFit/>
          </a:bodyPr>
          <a:lstStyle/>
          <a:p>
            <a:pPr algn="ctr"/>
            <a:r>
              <a:rPr lang="en-IE" sz="1800" b="1" dirty="0">
                <a:solidFill>
                  <a:schemeClr val="accent6">
                    <a:lumMod val="50000"/>
                  </a:schemeClr>
                </a:solidFill>
                <a:latin typeface="Avenir Next Demi Bold"/>
                <a:hlinkClick r:id="rId7">
                  <a:extLst>
                    <a:ext uri="{A12FA001-AC4F-418D-AE19-62706E023703}">
                      <ahyp:hlinkClr xmlns:ahyp="http://schemas.microsoft.com/office/drawing/2018/hyperlinkcolor" val="tx"/>
                    </a:ext>
                  </a:extLst>
                </a:hlinkClick>
              </a:rPr>
              <a:t>Submission form available here</a:t>
            </a:r>
            <a:r>
              <a:rPr lang="en-IE" sz="1800" b="1" dirty="0">
                <a:solidFill>
                  <a:schemeClr val="accent6">
                    <a:lumMod val="50000"/>
                  </a:schemeClr>
                </a:solidFill>
                <a:latin typeface="Avenir Next Demi Bold"/>
              </a:rPr>
              <a:t> </a:t>
            </a:r>
          </a:p>
        </p:txBody>
      </p:sp>
    </p:spTree>
    <p:extLst>
      <p:ext uri="{BB962C8B-B14F-4D97-AF65-F5344CB8AC3E}">
        <p14:creationId xmlns:p14="http://schemas.microsoft.com/office/powerpoint/2010/main" val="266450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58C2-EEA8-6A46-89ED-B9888237C5B1}"/>
              </a:ext>
            </a:extLst>
          </p:cNvPr>
          <p:cNvSpPr>
            <a:spLocks noGrp="1"/>
          </p:cNvSpPr>
          <p:nvPr>
            <p:ph type="ctrTitle"/>
          </p:nvPr>
        </p:nvSpPr>
        <p:spPr/>
        <p:txBody>
          <a:bodyPr/>
          <a:lstStyle/>
          <a:p>
            <a:r>
              <a:rPr lang="en-IE" sz="4000"/>
              <a:t>Curriculum links &amp; unit learning intentions</a:t>
            </a:r>
            <a:endParaRPr lang="en-HN" sz="4000"/>
          </a:p>
        </p:txBody>
      </p:sp>
      <p:sp>
        <p:nvSpPr>
          <p:cNvPr id="6" name="Subtitle 2">
            <a:extLst>
              <a:ext uri="{FF2B5EF4-FFF2-40B4-BE49-F238E27FC236}">
                <a16:creationId xmlns:a16="http://schemas.microsoft.com/office/drawing/2014/main" id="{118B7843-A2F9-42A9-BE7D-ACD9DFC4D6F2}"/>
              </a:ext>
            </a:extLst>
          </p:cNvPr>
          <p:cNvSpPr>
            <a:spLocks noGrp="1"/>
          </p:cNvSpPr>
          <p:nvPr>
            <p:ph type="subTitle" idx="1"/>
          </p:nvPr>
        </p:nvSpPr>
        <p:spPr>
          <a:xfrm>
            <a:off x="1524000" y="4434215"/>
            <a:ext cx="9144000" cy="692352"/>
          </a:xfrm>
        </p:spPr>
        <p:txBody>
          <a:bodyPr/>
          <a:lstStyle/>
          <a:p>
            <a:pPr>
              <a:lnSpc>
                <a:spcPct val="107000"/>
              </a:lnSpc>
            </a:pPr>
            <a:r>
              <a:rPr lang="en-IE" b="1">
                <a:effectLst/>
                <a:latin typeface="Avenir Next Demi Bold"/>
                <a:ea typeface="Noto Sans Symbols"/>
                <a:cs typeface="Noto Sans Symbols"/>
              </a:rPr>
              <a:t>Slides 4-6</a:t>
            </a:r>
            <a:endParaRPr lang="en-IE">
              <a:effectLst/>
              <a:highlight>
                <a:srgbClr val="FFFF00"/>
              </a:highlight>
              <a:latin typeface="Avenir Next Demi Bold"/>
              <a:ea typeface="Noto Sans Symbols"/>
              <a:cs typeface="Noto Sans Symbols"/>
            </a:endParaRPr>
          </a:p>
          <a:p>
            <a:pPr marL="342891" indent="-342891" algn="l">
              <a:lnSpc>
                <a:spcPct val="107000"/>
              </a:lnSpc>
              <a:buFont typeface="Arial" panose="020B0604020202020204" pitchFamily="34" charset="0"/>
              <a:buChar char="●"/>
            </a:pPr>
            <a:endParaRPr lang="en-GB" sz="1800">
              <a:latin typeface="Avenir Next Demi Bold"/>
              <a:ea typeface="Noto Sans Symbols"/>
              <a:cs typeface="Noto Sans Symbols"/>
            </a:endParaRPr>
          </a:p>
          <a:p>
            <a:endParaRPr lang="en-HN"/>
          </a:p>
        </p:txBody>
      </p:sp>
      <p:pic>
        <p:nvPicPr>
          <p:cNvPr id="7" name="Graphic 6">
            <a:extLst>
              <a:ext uri="{FF2B5EF4-FFF2-40B4-BE49-F238E27FC236}">
                <a16:creationId xmlns:a16="http://schemas.microsoft.com/office/drawing/2014/main" id="{DF3D874F-79E1-4784-BC50-CCAD073FC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365" y="4267520"/>
            <a:ext cx="4029635" cy="2590480"/>
          </a:xfrm>
          <a:prstGeom prst="rect">
            <a:avLst/>
          </a:prstGeom>
        </p:spPr>
      </p:pic>
    </p:spTree>
    <p:extLst>
      <p:ext uri="{BB962C8B-B14F-4D97-AF65-F5344CB8AC3E}">
        <p14:creationId xmlns:p14="http://schemas.microsoft.com/office/powerpoint/2010/main" val="219816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0CECA-99C5-4C27-AED7-3213CFDD1250}"/>
              </a:ext>
            </a:extLst>
          </p:cNvPr>
          <p:cNvSpPr>
            <a:spLocks noGrp="1"/>
          </p:cNvSpPr>
          <p:nvPr>
            <p:ph type="title"/>
          </p:nvPr>
        </p:nvSpPr>
        <p:spPr/>
        <p:txBody>
          <a:bodyPr/>
          <a:lstStyle/>
          <a:p>
            <a:r>
              <a:rPr lang="en-US"/>
              <a:t>Curriculum links</a:t>
            </a:r>
          </a:p>
        </p:txBody>
      </p:sp>
      <p:graphicFrame>
        <p:nvGraphicFramePr>
          <p:cNvPr id="9" name="Table 9">
            <a:extLst>
              <a:ext uri="{FF2B5EF4-FFF2-40B4-BE49-F238E27FC236}">
                <a16:creationId xmlns:a16="http://schemas.microsoft.com/office/drawing/2014/main" id="{F7F9B7FA-68ED-4E4A-818E-09F32C74BECB}"/>
              </a:ext>
            </a:extLst>
          </p:cNvPr>
          <p:cNvGraphicFramePr>
            <a:graphicFrameLocks noGrp="1"/>
          </p:cNvGraphicFramePr>
          <p:nvPr>
            <p:ph sz="half" idx="2"/>
            <p:extLst>
              <p:ext uri="{D42A27DB-BD31-4B8C-83A1-F6EECF244321}">
                <p14:modId xmlns:p14="http://schemas.microsoft.com/office/powerpoint/2010/main" val="1314737202"/>
              </p:ext>
            </p:extLst>
          </p:nvPr>
        </p:nvGraphicFramePr>
        <p:xfrm>
          <a:off x="6248400" y="1902769"/>
          <a:ext cx="5181600" cy="1605280"/>
        </p:xfrm>
        <a:graphic>
          <a:graphicData uri="http://schemas.openxmlformats.org/drawingml/2006/table">
            <a:tbl>
              <a:tblPr firstRow="1" bandRow="1">
                <a:tableStyleId>{16D9F66E-5EB9-4882-86FB-DCBF35E3C3E4}</a:tableStyleId>
              </a:tblPr>
              <a:tblGrid>
                <a:gridCol w="432881">
                  <a:extLst>
                    <a:ext uri="{9D8B030D-6E8A-4147-A177-3AD203B41FA5}">
                      <a16:colId xmlns:a16="http://schemas.microsoft.com/office/drawing/2014/main" val="3932344523"/>
                    </a:ext>
                  </a:extLst>
                </a:gridCol>
                <a:gridCol w="1472119">
                  <a:extLst>
                    <a:ext uri="{9D8B030D-6E8A-4147-A177-3AD203B41FA5}">
                      <a16:colId xmlns:a16="http://schemas.microsoft.com/office/drawing/2014/main" val="744349052"/>
                    </a:ext>
                  </a:extLst>
                </a:gridCol>
                <a:gridCol w="3276600">
                  <a:extLst>
                    <a:ext uri="{9D8B030D-6E8A-4147-A177-3AD203B41FA5}">
                      <a16:colId xmlns:a16="http://schemas.microsoft.com/office/drawing/2014/main" val="237865775"/>
                    </a:ext>
                  </a:extLst>
                </a:gridCol>
              </a:tblGrid>
              <a:tr h="370840">
                <a:tc rowSpan="2">
                  <a:txBody>
                    <a:bodyPr/>
                    <a:lstStyle/>
                    <a:p>
                      <a:pPr algn="ctr"/>
                      <a:r>
                        <a:rPr lang="en-IE" sz="1300">
                          <a:solidFill>
                            <a:schemeClr val="accent6">
                              <a:lumMod val="50000"/>
                            </a:schemeClr>
                          </a:solidFill>
                        </a:rPr>
                        <a:t>Drama</a:t>
                      </a:r>
                    </a:p>
                  </a:txBody>
                  <a:tcPr vert="vert270"/>
                </a:tc>
                <a:tc>
                  <a:txBody>
                    <a:bodyPr/>
                    <a:lstStyle/>
                    <a:p>
                      <a:r>
                        <a:rPr lang="en-IE" sz="1500" b="0"/>
                        <a:t>Strand</a:t>
                      </a:r>
                    </a:p>
                  </a:txBody>
                  <a:tcPr/>
                </a:tc>
                <a:tc>
                  <a:txBody>
                    <a:bodyPr/>
                    <a:lstStyle/>
                    <a:p>
                      <a:r>
                        <a:rPr lang="en-IE" sz="1500" b="0"/>
                        <a:t>Strand unit</a:t>
                      </a:r>
                    </a:p>
                  </a:txBody>
                  <a:tcPr/>
                </a:tc>
                <a:extLst>
                  <a:ext uri="{0D108BD9-81ED-4DB2-BD59-A6C34878D82A}">
                    <a16:rowId xmlns:a16="http://schemas.microsoft.com/office/drawing/2014/main" val="146631865"/>
                  </a:ext>
                </a:extLst>
              </a:tr>
              <a:tr h="1209040">
                <a:tc vMerge="1">
                  <a:txBody>
                    <a:bodyPr/>
                    <a:lstStyle/>
                    <a:p>
                      <a:endParaRPr lang="en-IE"/>
                    </a:p>
                  </a:txBody>
                  <a:tcPr/>
                </a:tc>
                <a:tc>
                  <a:txBody>
                    <a:bodyPr/>
                    <a:lstStyle/>
                    <a:p>
                      <a:r>
                        <a:rPr lang="en-GB" sz="1500" b="0" kern="1200">
                          <a:solidFill>
                            <a:schemeClr val="dk1"/>
                          </a:solidFill>
                          <a:effectLst/>
                          <a:latin typeface="+mn-lt"/>
                          <a:ea typeface="+mn-ea"/>
                          <a:cs typeface="+mn-cs"/>
                        </a:rPr>
                        <a:t>Drama to explore feelings, knowledge and ideas leading to understanding</a:t>
                      </a:r>
                      <a:endParaRPr lang="en-IE" sz="1500" b="0"/>
                    </a:p>
                  </a:txBody>
                  <a:tcPr/>
                </a:tc>
                <a:tc>
                  <a:txBody>
                    <a:bodyPr/>
                    <a:lstStyle/>
                    <a:p>
                      <a:pPr marL="171450" indent="-171450">
                        <a:buFont typeface="Arial" panose="020B0604020202020204" pitchFamily="34" charset="0"/>
                        <a:buChar char="•"/>
                      </a:pPr>
                      <a:r>
                        <a:rPr lang="en-GB" sz="1500" b="0" kern="1200">
                          <a:solidFill>
                            <a:schemeClr val="dk1"/>
                          </a:solidFill>
                          <a:effectLst/>
                          <a:latin typeface="+mn-lt"/>
                          <a:ea typeface="+mn-ea"/>
                          <a:cs typeface="+mn-cs"/>
                        </a:rPr>
                        <a:t>Exploring and making drama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0" kern="1200">
                          <a:solidFill>
                            <a:schemeClr val="dk1"/>
                          </a:solidFill>
                          <a:effectLst/>
                          <a:latin typeface="+mn-lt"/>
                          <a:ea typeface="+mn-ea"/>
                          <a:cs typeface="+mn-cs"/>
                        </a:rPr>
                        <a:t>Reflecting on drama</a:t>
                      </a:r>
                      <a:endParaRPr lang="en-IE" sz="1500" b="0" kern="120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0" kern="1200">
                          <a:solidFill>
                            <a:schemeClr val="dk1"/>
                          </a:solidFill>
                          <a:effectLst/>
                          <a:latin typeface="+mn-lt"/>
                          <a:ea typeface="+mn-ea"/>
                          <a:cs typeface="+mn-cs"/>
                        </a:rPr>
                        <a:t>Co-operating and communicating in making drama</a:t>
                      </a:r>
                      <a:endParaRPr lang="en-IE" sz="1500" b="0"/>
                    </a:p>
                  </a:txBody>
                  <a:tcPr/>
                </a:tc>
                <a:extLst>
                  <a:ext uri="{0D108BD9-81ED-4DB2-BD59-A6C34878D82A}">
                    <a16:rowId xmlns:a16="http://schemas.microsoft.com/office/drawing/2014/main" val="543869177"/>
                  </a:ext>
                </a:extLst>
              </a:tr>
            </a:tbl>
          </a:graphicData>
        </a:graphic>
      </p:graphicFrame>
      <p:graphicFrame>
        <p:nvGraphicFramePr>
          <p:cNvPr id="4" name="Table 4">
            <a:extLst>
              <a:ext uri="{FF2B5EF4-FFF2-40B4-BE49-F238E27FC236}">
                <a16:creationId xmlns:a16="http://schemas.microsoft.com/office/drawing/2014/main" id="{1005A032-F062-4A6E-AE4D-95D0C7AD5EB0}"/>
              </a:ext>
            </a:extLst>
          </p:cNvPr>
          <p:cNvGraphicFramePr>
            <a:graphicFrameLocks noGrp="1"/>
          </p:cNvGraphicFramePr>
          <p:nvPr>
            <p:ph sz="half" idx="1"/>
            <p:extLst>
              <p:ext uri="{D42A27DB-BD31-4B8C-83A1-F6EECF244321}">
                <p14:modId xmlns:p14="http://schemas.microsoft.com/office/powerpoint/2010/main" val="2968303242"/>
              </p:ext>
            </p:extLst>
          </p:nvPr>
        </p:nvGraphicFramePr>
        <p:xfrm>
          <a:off x="838202" y="2124939"/>
          <a:ext cx="5181599" cy="2931160"/>
        </p:xfrm>
        <a:graphic>
          <a:graphicData uri="http://schemas.openxmlformats.org/drawingml/2006/table">
            <a:tbl>
              <a:tblPr firstRow="1" bandRow="1">
                <a:tableStyleId>{16D9F66E-5EB9-4882-86FB-DCBF35E3C3E4}</a:tableStyleId>
              </a:tblPr>
              <a:tblGrid>
                <a:gridCol w="426396">
                  <a:extLst>
                    <a:ext uri="{9D8B030D-6E8A-4147-A177-3AD203B41FA5}">
                      <a16:colId xmlns:a16="http://schemas.microsoft.com/office/drawing/2014/main" val="1783397658"/>
                    </a:ext>
                  </a:extLst>
                </a:gridCol>
                <a:gridCol w="1468876">
                  <a:extLst>
                    <a:ext uri="{9D8B030D-6E8A-4147-A177-3AD203B41FA5}">
                      <a16:colId xmlns:a16="http://schemas.microsoft.com/office/drawing/2014/main" val="1560483410"/>
                    </a:ext>
                  </a:extLst>
                </a:gridCol>
                <a:gridCol w="3286327">
                  <a:extLst>
                    <a:ext uri="{9D8B030D-6E8A-4147-A177-3AD203B41FA5}">
                      <a16:colId xmlns:a16="http://schemas.microsoft.com/office/drawing/2014/main" val="3599886107"/>
                    </a:ext>
                  </a:extLst>
                </a:gridCol>
              </a:tblGrid>
              <a:tr h="370840">
                <a:tc rowSpan="4">
                  <a:txBody>
                    <a:bodyPr/>
                    <a:lstStyle/>
                    <a:p>
                      <a:pPr algn="ctr"/>
                      <a:r>
                        <a:rPr lang="en-IE" sz="1900" b="1">
                          <a:solidFill>
                            <a:schemeClr val="accent6">
                              <a:lumMod val="50000"/>
                            </a:schemeClr>
                          </a:solidFill>
                          <a:latin typeface="Avenir Next Demi Bold" panose="020B0703020202020204"/>
                        </a:rPr>
                        <a:t>Languages</a:t>
                      </a:r>
                    </a:p>
                  </a:txBody>
                  <a:tcPr vert="vert270"/>
                </a:tc>
                <a:tc>
                  <a:txBody>
                    <a:bodyPr/>
                    <a:lstStyle/>
                    <a:p>
                      <a:r>
                        <a:rPr lang="en-IE" sz="1500" b="1">
                          <a:latin typeface="Avenir Next Demi Bold" panose="020B0703020202020204"/>
                        </a:rPr>
                        <a:t>Element</a:t>
                      </a:r>
                    </a:p>
                  </a:txBody>
                  <a:tcPr/>
                </a:tc>
                <a:tc>
                  <a:txBody>
                    <a:bodyPr/>
                    <a:lstStyle/>
                    <a:p>
                      <a:r>
                        <a:rPr lang="en-IE" sz="1500" b="1">
                          <a:latin typeface="Avenir Next Demi Bold" panose="020B0703020202020204"/>
                        </a:rPr>
                        <a:t>Learning outcome</a:t>
                      </a:r>
                    </a:p>
                  </a:txBody>
                  <a:tcPr/>
                </a:tc>
                <a:extLst>
                  <a:ext uri="{0D108BD9-81ED-4DB2-BD59-A6C34878D82A}">
                    <a16:rowId xmlns:a16="http://schemas.microsoft.com/office/drawing/2014/main" val="1589383465"/>
                  </a:ext>
                </a:extLst>
              </a:tr>
              <a:tr h="762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kern="1200">
                          <a:solidFill>
                            <a:schemeClr val="dk1"/>
                          </a:solidFill>
                          <a:effectLst/>
                          <a:latin typeface="Avenir Next Demi Bold" panose="020B0703020202020204"/>
                          <a:ea typeface="+mn-ea"/>
                          <a:cs typeface="+mn-cs"/>
                        </a:rPr>
                        <a:t>Communication</a:t>
                      </a:r>
                      <a:endParaRPr lang="en-IE" sz="1500" b="0" kern="1200">
                        <a:solidFill>
                          <a:schemeClr val="dk1"/>
                        </a:solidFill>
                        <a:effectLst/>
                        <a:latin typeface="Avenir Next Demi Bold" panose="020B0703020202020204"/>
                        <a:ea typeface="+mn-ea"/>
                        <a:cs typeface="+mn-cs"/>
                      </a:endParaRPr>
                    </a:p>
                  </a:txBody>
                  <a:tcPr/>
                </a:tc>
                <a:tc>
                  <a:txBody>
                    <a:bodyPr/>
                    <a:lstStyle/>
                    <a:p>
                      <a:pPr marL="171450" indent="-171450">
                        <a:buFont typeface="Arial" panose="020B0604020202020204" pitchFamily="34" charset="0"/>
                        <a:buChar char="•"/>
                      </a:pPr>
                      <a:r>
                        <a:rPr lang="en-GB" sz="1500" b="0" kern="1200">
                          <a:solidFill>
                            <a:schemeClr val="dk1"/>
                          </a:solidFill>
                          <a:effectLst/>
                          <a:latin typeface="Avenir Next Demi Bold" panose="020B0703020202020204"/>
                          <a:ea typeface="+mn-ea"/>
                          <a:cs typeface="+mn-cs"/>
                        </a:rPr>
                        <a:t>Engagement, listening and attention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0" kern="1200">
                          <a:solidFill>
                            <a:schemeClr val="dk1"/>
                          </a:solidFill>
                          <a:effectLst/>
                          <a:latin typeface="Avenir Next Demi Bold" panose="020B0703020202020204"/>
                          <a:ea typeface="+mn-ea"/>
                          <a:cs typeface="+mn-cs"/>
                        </a:rPr>
                        <a:t>Social conventions and awareness of others</a:t>
                      </a:r>
                      <a:endParaRPr lang="en-IE" sz="1500" b="0">
                        <a:latin typeface="Avenir Next Demi Bold" panose="020B0703020202020204"/>
                      </a:endParaRPr>
                    </a:p>
                  </a:txBody>
                  <a:tcPr/>
                </a:tc>
                <a:extLst>
                  <a:ext uri="{0D108BD9-81ED-4DB2-BD59-A6C34878D82A}">
                    <a16:rowId xmlns:a16="http://schemas.microsoft.com/office/drawing/2014/main" val="3891471207"/>
                  </a:ext>
                </a:extLst>
              </a:tr>
              <a:tr h="985520">
                <a:tc vMerge="1">
                  <a:txBody>
                    <a:bodyPr/>
                    <a:lstStyle/>
                    <a:p>
                      <a:endParaRPr lang="en-IE"/>
                    </a:p>
                  </a:txBody>
                  <a:tcPr/>
                </a:tc>
                <a:tc>
                  <a:txBody>
                    <a:bodyPr/>
                    <a:lstStyle/>
                    <a:p>
                      <a:r>
                        <a:rPr lang="en-GB" sz="1500" b="0" kern="1200">
                          <a:solidFill>
                            <a:schemeClr val="dk1"/>
                          </a:solidFill>
                          <a:effectLst/>
                          <a:latin typeface="Avenir Next Demi Bold" panose="020B0703020202020204"/>
                          <a:ea typeface="+mn-ea"/>
                          <a:cs typeface="+mn-cs"/>
                        </a:rPr>
                        <a:t>Understanding </a:t>
                      </a:r>
                      <a:endParaRPr lang="en-IE" sz="1500" b="0">
                        <a:latin typeface="Avenir Next Demi Bold" panose="020B0703020202020204"/>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0" kern="1200">
                          <a:solidFill>
                            <a:schemeClr val="dk1"/>
                          </a:solidFill>
                          <a:effectLst/>
                          <a:latin typeface="Avenir Next Demi Bold" panose="020B0703020202020204"/>
                          <a:ea typeface="+mn-ea"/>
                          <a:cs typeface="+mn-cs"/>
                        </a:rPr>
                        <a:t>Demonstrate understanding through the ability to give and follow instructions, comprehend texts and clearly state a case</a:t>
                      </a:r>
                      <a:endParaRPr lang="en-IE" sz="1500" b="0">
                        <a:latin typeface="Avenir Next Demi Bold" panose="020B0703020202020204"/>
                      </a:endParaRPr>
                    </a:p>
                  </a:txBody>
                  <a:tcPr/>
                </a:tc>
                <a:extLst>
                  <a:ext uri="{0D108BD9-81ED-4DB2-BD59-A6C34878D82A}">
                    <a16:rowId xmlns:a16="http://schemas.microsoft.com/office/drawing/2014/main" val="3619785797"/>
                  </a:ext>
                </a:extLst>
              </a:tr>
              <a:tr h="762000">
                <a:tc vMerge="1">
                  <a:txBody>
                    <a:bodyPr/>
                    <a:lstStyle/>
                    <a:p>
                      <a:endParaRPr lang="en-IE"/>
                    </a:p>
                  </a:txBody>
                  <a:tcPr/>
                </a:tc>
                <a:tc>
                  <a:txBody>
                    <a:bodyPr/>
                    <a:lstStyle/>
                    <a:p>
                      <a:r>
                        <a:rPr lang="en-GB" sz="1500" b="0" kern="1200">
                          <a:solidFill>
                            <a:schemeClr val="dk1"/>
                          </a:solidFill>
                          <a:effectLst/>
                          <a:latin typeface="Avenir Next Demi Bold" panose="020B0703020202020204"/>
                          <a:ea typeface="+mn-ea"/>
                          <a:cs typeface="+mn-cs"/>
                        </a:rPr>
                        <a:t>Exploring and using</a:t>
                      </a:r>
                      <a:endParaRPr lang="en-IE" sz="1500" b="0">
                        <a:latin typeface="Avenir Next Demi Bold" panose="020B0703020202020204"/>
                      </a:endParaRPr>
                    </a:p>
                  </a:txBody>
                  <a:tcPr/>
                </a:tc>
                <a:tc>
                  <a:txBody>
                    <a:bodyPr/>
                    <a:lstStyle/>
                    <a:p>
                      <a:pPr marL="171450" indent="-171450">
                        <a:buFont typeface="Arial" panose="020B0604020202020204" pitchFamily="34" charset="0"/>
                        <a:buChar char="•"/>
                      </a:pPr>
                      <a:r>
                        <a:rPr lang="en-GB" sz="1500" b="0" kern="1200">
                          <a:solidFill>
                            <a:schemeClr val="dk1"/>
                          </a:solidFill>
                          <a:effectLst/>
                          <a:latin typeface="Avenir Next Demi Bold" panose="020B0703020202020204"/>
                          <a:ea typeface="+mn-ea"/>
                          <a:cs typeface="+mn-cs"/>
                        </a:rPr>
                        <a:t>Retelling and elaboration</a:t>
                      </a:r>
                      <a:endParaRPr lang="en-IE" sz="1500" b="0" kern="1200">
                        <a:solidFill>
                          <a:schemeClr val="dk1"/>
                        </a:solidFill>
                        <a:effectLst/>
                        <a:latin typeface="Avenir Next Demi Bold" panose="020B0703020202020204"/>
                        <a:ea typeface="+mn-ea"/>
                        <a:cs typeface="+mn-cs"/>
                      </a:endParaRPr>
                    </a:p>
                    <a:p>
                      <a:pPr marL="171450" indent="-171450">
                        <a:buFont typeface="Arial" panose="020B0604020202020204" pitchFamily="34" charset="0"/>
                        <a:buChar char="•"/>
                      </a:pPr>
                      <a:r>
                        <a:rPr lang="en-GB" sz="1500" b="0" kern="1200">
                          <a:solidFill>
                            <a:schemeClr val="dk1"/>
                          </a:solidFill>
                          <a:effectLst/>
                          <a:latin typeface="Avenir Next Demi Bold" panose="020B0703020202020204"/>
                          <a:ea typeface="+mn-ea"/>
                          <a:cs typeface="+mn-cs"/>
                        </a:rPr>
                        <a:t>Playful and creative use of language</a:t>
                      </a:r>
                      <a:endParaRPr lang="en-IE" sz="1500" b="0" kern="1200">
                        <a:solidFill>
                          <a:schemeClr val="dk1"/>
                        </a:solidFill>
                        <a:effectLst/>
                        <a:latin typeface="Avenir Next Demi Bold" panose="020B0703020202020204"/>
                        <a:ea typeface="+mn-ea"/>
                        <a:cs typeface="+mn-cs"/>
                      </a:endParaRPr>
                    </a:p>
                    <a:p>
                      <a:pPr marL="171450" indent="-171450">
                        <a:buFont typeface="Arial" panose="020B0604020202020204" pitchFamily="34" charset="0"/>
                        <a:buChar char="•"/>
                      </a:pPr>
                      <a:r>
                        <a:rPr lang="en-GB" sz="1500" b="0" kern="1200">
                          <a:solidFill>
                            <a:schemeClr val="dk1"/>
                          </a:solidFill>
                          <a:effectLst/>
                          <a:latin typeface="Avenir Next Demi Bold" panose="020B0703020202020204"/>
                          <a:ea typeface="+mn-ea"/>
                          <a:cs typeface="+mn-cs"/>
                        </a:rPr>
                        <a:t>Description, prediction and reflection </a:t>
                      </a:r>
                      <a:endParaRPr lang="en-IE" sz="1500" b="0">
                        <a:latin typeface="Avenir Next Demi Bold" panose="020B0703020202020204"/>
                      </a:endParaRPr>
                    </a:p>
                  </a:txBody>
                  <a:tcPr/>
                </a:tc>
                <a:extLst>
                  <a:ext uri="{0D108BD9-81ED-4DB2-BD59-A6C34878D82A}">
                    <a16:rowId xmlns:a16="http://schemas.microsoft.com/office/drawing/2014/main" val="3660221271"/>
                  </a:ext>
                </a:extLst>
              </a:tr>
            </a:tbl>
          </a:graphicData>
        </a:graphic>
      </p:graphicFrame>
      <p:graphicFrame>
        <p:nvGraphicFramePr>
          <p:cNvPr id="12" name="Table 9">
            <a:extLst>
              <a:ext uri="{FF2B5EF4-FFF2-40B4-BE49-F238E27FC236}">
                <a16:creationId xmlns:a16="http://schemas.microsoft.com/office/drawing/2014/main" id="{C9ADBCD3-6C2F-497A-AE80-382B40AAD85D}"/>
              </a:ext>
            </a:extLst>
          </p:cNvPr>
          <p:cNvGraphicFramePr>
            <a:graphicFrameLocks/>
          </p:cNvGraphicFramePr>
          <p:nvPr>
            <p:extLst>
              <p:ext uri="{D42A27DB-BD31-4B8C-83A1-F6EECF244321}">
                <p14:modId xmlns:p14="http://schemas.microsoft.com/office/powerpoint/2010/main" val="1790747652"/>
              </p:ext>
            </p:extLst>
          </p:nvPr>
        </p:nvGraphicFramePr>
        <p:xfrm>
          <a:off x="6248400" y="3514319"/>
          <a:ext cx="5181600" cy="1696720"/>
        </p:xfrm>
        <a:graphic>
          <a:graphicData uri="http://schemas.openxmlformats.org/drawingml/2006/table">
            <a:tbl>
              <a:tblPr firstRow="1" bandRow="1">
                <a:tableStyleId>{16D9F66E-5EB9-4882-86FB-DCBF35E3C3E4}</a:tableStyleId>
              </a:tblPr>
              <a:tblGrid>
                <a:gridCol w="432881">
                  <a:extLst>
                    <a:ext uri="{9D8B030D-6E8A-4147-A177-3AD203B41FA5}">
                      <a16:colId xmlns:a16="http://schemas.microsoft.com/office/drawing/2014/main" val="3932344523"/>
                    </a:ext>
                  </a:extLst>
                </a:gridCol>
                <a:gridCol w="1472119">
                  <a:extLst>
                    <a:ext uri="{9D8B030D-6E8A-4147-A177-3AD203B41FA5}">
                      <a16:colId xmlns:a16="http://schemas.microsoft.com/office/drawing/2014/main" val="744349052"/>
                    </a:ext>
                  </a:extLst>
                </a:gridCol>
                <a:gridCol w="3276600">
                  <a:extLst>
                    <a:ext uri="{9D8B030D-6E8A-4147-A177-3AD203B41FA5}">
                      <a16:colId xmlns:a16="http://schemas.microsoft.com/office/drawing/2014/main" val="237865775"/>
                    </a:ext>
                  </a:extLst>
                </a:gridCol>
              </a:tblGrid>
              <a:tr h="370840">
                <a:tc rowSpan="3">
                  <a:txBody>
                    <a:bodyPr/>
                    <a:lstStyle/>
                    <a:p>
                      <a:pPr algn="ctr"/>
                      <a:r>
                        <a:rPr lang="en-IE" sz="1300">
                          <a:solidFill>
                            <a:schemeClr val="accent6">
                              <a:lumMod val="50000"/>
                            </a:schemeClr>
                          </a:solidFill>
                        </a:rPr>
                        <a:t>SPHE</a:t>
                      </a:r>
                    </a:p>
                  </a:txBody>
                  <a:tcPr vert="vert270"/>
                </a:tc>
                <a:tc>
                  <a:txBody>
                    <a:bodyPr/>
                    <a:lstStyle/>
                    <a:p>
                      <a:r>
                        <a:rPr lang="en-IE" sz="1500" b="0"/>
                        <a:t>Strand</a:t>
                      </a:r>
                    </a:p>
                  </a:txBody>
                  <a:tcPr/>
                </a:tc>
                <a:tc>
                  <a:txBody>
                    <a:bodyPr/>
                    <a:lstStyle/>
                    <a:p>
                      <a:r>
                        <a:rPr lang="en-IE" sz="1500" b="0"/>
                        <a:t>Strand unit</a:t>
                      </a:r>
                    </a:p>
                  </a:txBody>
                  <a:tcPr/>
                </a:tc>
                <a:extLst>
                  <a:ext uri="{0D108BD9-81ED-4DB2-BD59-A6C34878D82A}">
                    <a16:rowId xmlns:a16="http://schemas.microsoft.com/office/drawing/2014/main" val="146631865"/>
                  </a:ext>
                </a:extLst>
              </a:tr>
              <a:tr h="762000">
                <a:tc vMerge="1">
                  <a:txBody>
                    <a:bodyPr/>
                    <a:lstStyle/>
                    <a:p>
                      <a:endParaRPr lang="en-IE"/>
                    </a:p>
                  </a:txBody>
                  <a:tcPr/>
                </a:tc>
                <a:tc>
                  <a:txBody>
                    <a:bodyPr/>
                    <a:lstStyle/>
                    <a:p>
                      <a:r>
                        <a:rPr lang="en-GB" sz="1500" b="0" kern="1200">
                          <a:solidFill>
                            <a:schemeClr val="dk1"/>
                          </a:solidFill>
                          <a:effectLst/>
                          <a:latin typeface="+mn-lt"/>
                          <a:ea typeface="+mn-ea"/>
                          <a:cs typeface="+mn-cs"/>
                        </a:rPr>
                        <a:t>Myself</a:t>
                      </a:r>
                      <a:endParaRPr lang="en-IE" sz="1500" b="0"/>
                    </a:p>
                  </a:txBody>
                  <a:tcPr/>
                </a:tc>
                <a:tc>
                  <a:txBody>
                    <a:bodyPr/>
                    <a:lstStyle/>
                    <a:p>
                      <a:pPr marL="171450" indent="-171450">
                        <a:buFont typeface="Arial" panose="020B0604020202020204" pitchFamily="34" charset="0"/>
                        <a:buChar char="•"/>
                      </a:pPr>
                      <a:r>
                        <a:rPr lang="en-IE" sz="1500" b="0" kern="1200">
                          <a:solidFill>
                            <a:schemeClr val="dk1"/>
                          </a:solidFill>
                          <a:effectLst/>
                          <a:latin typeface="+mn-lt"/>
                          <a:ea typeface="+mn-ea"/>
                          <a:cs typeface="+mn-cs"/>
                        </a:rPr>
                        <a:t>Self-identity</a:t>
                      </a:r>
                    </a:p>
                    <a:p>
                      <a:pPr marL="171450" indent="-171450">
                        <a:buFont typeface="Arial" panose="020B0604020202020204" pitchFamily="34" charset="0"/>
                        <a:buChar char="•"/>
                      </a:pPr>
                      <a:r>
                        <a:rPr lang="en-IE" sz="1500" b="0" kern="1200">
                          <a:solidFill>
                            <a:schemeClr val="dk1"/>
                          </a:solidFill>
                          <a:effectLst/>
                          <a:latin typeface="+mn-lt"/>
                          <a:ea typeface="+mn-ea"/>
                          <a:cs typeface="+mn-cs"/>
                        </a:rPr>
                        <a:t>Growing and changing (feelings and emotions)</a:t>
                      </a:r>
                    </a:p>
                  </a:txBody>
                  <a:tcPr/>
                </a:tc>
                <a:extLst>
                  <a:ext uri="{0D108BD9-81ED-4DB2-BD59-A6C34878D82A}">
                    <a16:rowId xmlns:a16="http://schemas.microsoft.com/office/drawing/2014/main" val="543869177"/>
                  </a:ext>
                </a:extLst>
              </a:tr>
              <a:tr h="538480">
                <a:tc vMerge="1">
                  <a:txBody>
                    <a:bodyPr/>
                    <a:lstStyle/>
                    <a:p>
                      <a:pPr algn="ctr"/>
                      <a:endParaRPr lang="en-IE">
                        <a:solidFill>
                          <a:schemeClr val="accent6">
                            <a:lumMod val="50000"/>
                          </a:schemeClr>
                        </a:solidFill>
                      </a:endParaRPr>
                    </a:p>
                  </a:txBody>
                  <a:tcPr vert="vert270"/>
                </a:tc>
                <a:tc>
                  <a:txBody>
                    <a:bodyPr/>
                    <a:lstStyle/>
                    <a:p>
                      <a:r>
                        <a:rPr lang="en-IE" sz="1500" b="0"/>
                        <a:t>Myself and the wider world</a:t>
                      </a:r>
                    </a:p>
                  </a:txBody>
                  <a:tcPr/>
                </a:tc>
                <a:tc>
                  <a:txBody>
                    <a:bodyPr/>
                    <a:lstStyle/>
                    <a:p>
                      <a:pPr marL="171450" indent="-171450">
                        <a:buFont typeface="Arial" panose="020B0604020202020204" pitchFamily="34" charset="0"/>
                        <a:buChar char="•"/>
                      </a:pPr>
                      <a:r>
                        <a:rPr lang="en-IE" sz="1500" b="0" kern="1200">
                          <a:solidFill>
                            <a:schemeClr val="dk1"/>
                          </a:solidFill>
                          <a:effectLst/>
                          <a:latin typeface="+mn-lt"/>
                          <a:ea typeface="+mn-ea"/>
                          <a:cs typeface="+mn-cs"/>
                        </a:rPr>
                        <a:t>Developing citizenship</a:t>
                      </a:r>
                    </a:p>
                  </a:txBody>
                  <a:tcPr/>
                </a:tc>
                <a:extLst>
                  <a:ext uri="{0D108BD9-81ED-4DB2-BD59-A6C34878D82A}">
                    <a16:rowId xmlns:a16="http://schemas.microsoft.com/office/drawing/2014/main" val="1320719619"/>
                  </a:ext>
                </a:extLst>
              </a:tr>
            </a:tbl>
          </a:graphicData>
        </a:graphic>
      </p:graphicFrame>
    </p:spTree>
    <p:extLst>
      <p:ext uri="{BB962C8B-B14F-4D97-AF65-F5344CB8AC3E}">
        <p14:creationId xmlns:p14="http://schemas.microsoft.com/office/powerpoint/2010/main" val="365786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63477" y="772033"/>
            <a:ext cx="4401205" cy="4107406"/>
          </a:xfrm>
          <a:prstGeom prst="rect">
            <a:avLst/>
          </a:prstGeom>
          <a:noFill/>
        </p:spPr>
        <p:txBody>
          <a:bodyPr wrap="square" rtlCol="0">
            <a:spAutoFit/>
          </a:bodyPr>
          <a:lstStyle/>
          <a:p>
            <a:pPr>
              <a:lnSpc>
                <a:spcPct val="107000"/>
              </a:lnSpc>
            </a:pPr>
            <a:r>
              <a:rPr lang="en-GB" sz="2400">
                <a:solidFill>
                  <a:srgbClr val="000000"/>
                </a:solidFill>
                <a:latin typeface="Avenir Next Demi Bold" panose="020B0703020202020204"/>
                <a:ea typeface="Calibri" panose="020F0502020204030204" pitchFamily="34" charset="0"/>
                <a:cs typeface="Calibri" panose="020F0502020204030204" pitchFamily="34" charset="0"/>
              </a:rPr>
              <a:t>We are learning to…</a:t>
            </a:r>
          </a:p>
          <a:p>
            <a:pPr>
              <a:lnSpc>
                <a:spcPct val="107000"/>
              </a:lnSpc>
            </a:pPr>
            <a:endParaRPr lang="en-GB" sz="1600">
              <a:solidFill>
                <a:srgbClr val="000000"/>
              </a:solidFill>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sz="1700">
                <a:solidFill>
                  <a:srgbClr val="000000"/>
                </a:solidFill>
                <a:latin typeface="Avenir Next Demi Bold" panose="020B0703020202020204"/>
                <a:ea typeface="Calibri" panose="020F0502020204030204" pitchFamily="34" charset="0"/>
                <a:cs typeface="Calibri" panose="020F0502020204030204" pitchFamily="34" charset="0"/>
              </a:rPr>
              <a:t>practise breathing as a way of feeling calm</a:t>
            </a:r>
            <a:endParaRPr lang="en-IE" sz="1700">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sz="1700">
                <a:solidFill>
                  <a:srgbClr val="000000"/>
                </a:solidFill>
                <a:latin typeface="Avenir Next Demi Bold" panose="020B0703020202020204"/>
                <a:ea typeface="Calibri" panose="020F0502020204030204" pitchFamily="34" charset="0"/>
                <a:cs typeface="Calibri" panose="020F0502020204030204" pitchFamily="34" charset="0"/>
              </a:rPr>
              <a:t>discuss what it means to be a Changemaker</a:t>
            </a:r>
            <a:endParaRPr lang="en-IE" sz="1700">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sz="1700">
                <a:solidFill>
                  <a:srgbClr val="000000"/>
                </a:solidFill>
                <a:latin typeface="Avenir Next Demi Bold" panose="020B0703020202020204"/>
                <a:ea typeface="Calibri" panose="020F0502020204030204" pitchFamily="34" charset="0"/>
                <a:cs typeface="Calibri" panose="020F0502020204030204" pitchFamily="34" charset="0"/>
              </a:rPr>
              <a:t>tell the difference between needs and wants</a:t>
            </a:r>
          </a:p>
          <a:p>
            <a:pPr marL="185738" indent="-185738">
              <a:lnSpc>
                <a:spcPct val="107000"/>
              </a:lnSpc>
              <a:buFont typeface="Symbol" panose="05050102010706020507" pitchFamily="18" charset="2"/>
              <a:buChar char="-"/>
            </a:pPr>
            <a:r>
              <a:rPr lang="en-GB" sz="1700">
                <a:solidFill>
                  <a:srgbClr val="000000"/>
                </a:solidFill>
                <a:latin typeface="Avenir Next Demi Bold" panose="020B0703020202020204"/>
                <a:ea typeface="Calibri" panose="020F0502020204030204" pitchFamily="34" charset="0"/>
                <a:cs typeface="Calibri" panose="020F0502020204030204" pitchFamily="34" charset="0"/>
              </a:rPr>
              <a:t>recognise that the United Nations Global Goals are a plan to </a:t>
            </a:r>
            <a:r>
              <a:rPr lang="en-IE" sz="1700">
                <a:solidFill>
                  <a:srgbClr val="000000"/>
                </a:solidFill>
                <a:latin typeface="Avenir Next Demi Bold" panose="020B0703020202020204"/>
                <a:ea typeface="Calibri" panose="020F0502020204030204" pitchFamily="34" charset="0"/>
                <a:cs typeface="Calibri" panose="020F0502020204030204" pitchFamily="34" charset="0"/>
              </a:rPr>
              <a:t>make our world a better place</a:t>
            </a:r>
            <a:endParaRPr lang="en-IE" sz="1700">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sz="1700">
                <a:solidFill>
                  <a:srgbClr val="000000"/>
                </a:solidFill>
                <a:latin typeface="Avenir Next Demi Bold" panose="020B0703020202020204"/>
                <a:ea typeface="Calibri" panose="020F0502020204030204" pitchFamily="34" charset="0"/>
                <a:cs typeface="Calibri" panose="020F0502020204030204" pitchFamily="34" charset="0"/>
              </a:rPr>
              <a:t>use our own words to explain what solidarity means</a:t>
            </a:r>
          </a:p>
          <a:p>
            <a:pPr marL="185738" indent="-185738">
              <a:lnSpc>
                <a:spcPct val="107000"/>
              </a:lnSpc>
              <a:buFont typeface="Symbol" panose="05050102010706020507" pitchFamily="18" charset="2"/>
              <a:buChar char="-"/>
            </a:pPr>
            <a:r>
              <a:rPr lang="en-GB" sz="1700">
                <a:latin typeface="Avenir Next Demi Bold" panose="020B0703020202020204"/>
                <a:ea typeface="Calibri" panose="020F0502020204030204" pitchFamily="34" charset="0"/>
                <a:cs typeface="Calibri" panose="020F0502020204030204" pitchFamily="34" charset="0"/>
              </a:rPr>
              <a:t>talk about and role play characters in a story</a:t>
            </a:r>
            <a:endParaRPr lang="en-IE" sz="1700">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sz="1700">
                <a:solidFill>
                  <a:srgbClr val="000000"/>
                </a:solidFill>
                <a:latin typeface="Avenir Next Demi Bold" panose="020B0703020202020204"/>
                <a:ea typeface="Calibri" panose="020F0502020204030204" pitchFamily="34" charset="0"/>
                <a:cs typeface="Calibri" panose="020F0502020204030204" pitchFamily="34" charset="0"/>
              </a:rPr>
              <a:t>plan a changemaker action to show solidarity / tell others about the Global Goals </a:t>
            </a:r>
            <a:endParaRPr lang="en-IE" sz="1700">
              <a:latin typeface="Avenir Next Demi Bold" panose="020B0703020202020204"/>
              <a:ea typeface="Calibri" panose="020F0502020204030204" pitchFamily="34" charset="0"/>
              <a:cs typeface="Calibri" panose="020F0502020204030204" pitchFamily="34" charset="0"/>
            </a:endParaRPr>
          </a:p>
          <a:p>
            <a:endParaRPr lang="en-IE"/>
          </a:p>
        </p:txBody>
      </p:sp>
      <p:sp>
        <p:nvSpPr>
          <p:cNvPr id="9" name="Title 5">
            <a:extLst>
              <a:ext uri="{FF2B5EF4-FFF2-40B4-BE49-F238E27FC236}">
                <a16:creationId xmlns:a16="http://schemas.microsoft.com/office/drawing/2014/main" id="{706E6D28-6844-4C68-AE9F-E901F8CED131}"/>
              </a:ext>
            </a:extLst>
          </p:cNvPr>
          <p:cNvSpPr txBox="1">
            <a:spLocks/>
          </p:cNvSpPr>
          <p:nvPr/>
        </p:nvSpPr>
        <p:spPr>
          <a:xfrm>
            <a:off x="108169" y="60756"/>
            <a:ext cx="5195351"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1E9356"/>
                </a:solidFill>
                <a:latin typeface="Avenir Next Demi Bold" panose="020B0703020202020204"/>
              </a:rPr>
              <a:t>Learning intentions</a:t>
            </a:r>
          </a:p>
          <a:p>
            <a:r>
              <a:rPr lang="en-US" sz="3200" b="1">
                <a:solidFill>
                  <a:srgbClr val="1E9356"/>
                </a:solidFill>
                <a:latin typeface="Avenir Next Demi Bold" panose="020B0703020202020204"/>
              </a:rPr>
              <a:t>Lessons 1 - 3</a:t>
            </a:r>
          </a:p>
        </p:txBody>
      </p:sp>
    </p:spTree>
    <p:extLst>
      <p:ext uri="{BB962C8B-B14F-4D97-AF65-F5344CB8AC3E}">
        <p14:creationId xmlns:p14="http://schemas.microsoft.com/office/powerpoint/2010/main" val="2246029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58C2-EEA8-6A46-89ED-B9888237C5B1}"/>
              </a:ext>
            </a:extLst>
          </p:cNvPr>
          <p:cNvSpPr>
            <a:spLocks noGrp="1"/>
          </p:cNvSpPr>
          <p:nvPr>
            <p:ph type="ctrTitle"/>
          </p:nvPr>
        </p:nvSpPr>
        <p:spPr/>
        <p:txBody>
          <a:bodyPr/>
          <a:lstStyle/>
          <a:p>
            <a:r>
              <a:rPr lang="en-IE" sz="4800"/>
              <a:t>Lessons 1-3</a:t>
            </a:r>
            <a:endParaRPr lang="en-HN" sz="4800"/>
          </a:p>
        </p:txBody>
      </p:sp>
      <p:sp>
        <p:nvSpPr>
          <p:cNvPr id="3" name="Subtitle 2">
            <a:extLst>
              <a:ext uri="{FF2B5EF4-FFF2-40B4-BE49-F238E27FC236}">
                <a16:creationId xmlns:a16="http://schemas.microsoft.com/office/drawing/2014/main" id="{AEB18C74-C6B8-8A43-ACE3-C512939C6FF5}"/>
              </a:ext>
            </a:extLst>
          </p:cNvPr>
          <p:cNvSpPr>
            <a:spLocks noGrp="1"/>
          </p:cNvSpPr>
          <p:nvPr>
            <p:ph type="subTitle" idx="1"/>
          </p:nvPr>
        </p:nvSpPr>
        <p:spPr>
          <a:xfrm>
            <a:off x="1524000" y="4434215"/>
            <a:ext cx="9144000" cy="692352"/>
          </a:xfrm>
        </p:spPr>
        <p:txBody>
          <a:bodyPr/>
          <a:lstStyle/>
          <a:p>
            <a:pPr>
              <a:lnSpc>
                <a:spcPct val="107000"/>
              </a:lnSpc>
              <a:defRPr/>
            </a:pPr>
            <a:r>
              <a:rPr lang="en-IE" b="1">
                <a:solidFill>
                  <a:prstClr val="black">
                    <a:lumMod val="65000"/>
                    <a:lumOff val="35000"/>
                  </a:prstClr>
                </a:solidFill>
                <a:latin typeface="Avenir Next Demi Bold"/>
                <a:ea typeface="Noto Sans Symbols"/>
                <a:cs typeface="Noto Sans Symbols"/>
              </a:rPr>
              <a:t>Slides 8-39</a:t>
            </a:r>
            <a:endParaRPr lang="en-IE">
              <a:solidFill>
                <a:prstClr val="black">
                  <a:lumMod val="65000"/>
                  <a:lumOff val="35000"/>
                </a:prstClr>
              </a:solidFill>
              <a:highlight>
                <a:srgbClr val="FFFF00"/>
              </a:highlight>
              <a:latin typeface="Avenir Next Demi Bold"/>
              <a:ea typeface="Noto Sans Symbols"/>
              <a:cs typeface="Noto Sans Symbols"/>
            </a:endParaRPr>
          </a:p>
          <a:p>
            <a:pPr marL="342891" indent="-342891" algn="l">
              <a:lnSpc>
                <a:spcPct val="107000"/>
              </a:lnSpc>
              <a:buFont typeface="Arial" panose="020B0604020202020204" pitchFamily="34" charset="0"/>
              <a:buChar char="●"/>
            </a:pPr>
            <a:endParaRPr lang="en-GB" sz="1800">
              <a:latin typeface="Avenir Next Demi Bold"/>
              <a:ea typeface="Noto Sans Symbols"/>
              <a:cs typeface="Noto Sans Symbols"/>
            </a:endParaRPr>
          </a:p>
          <a:p>
            <a:endParaRPr lang="en-HN"/>
          </a:p>
        </p:txBody>
      </p:sp>
      <p:pic>
        <p:nvPicPr>
          <p:cNvPr id="4" name="Graphic 3">
            <a:extLst>
              <a:ext uri="{FF2B5EF4-FFF2-40B4-BE49-F238E27FC236}">
                <a16:creationId xmlns:a16="http://schemas.microsoft.com/office/drawing/2014/main" id="{E12C147E-433A-434E-8289-CF988F2FE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9636" y="4060052"/>
            <a:ext cx="4352365" cy="2797949"/>
          </a:xfrm>
          <a:prstGeom prst="rect">
            <a:avLst/>
          </a:prstGeom>
        </p:spPr>
      </p:pic>
    </p:spTree>
    <p:extLst>
      <p:ext uri="{BB962C8B-B14F-4D97-AF65-F5344CB8AC3E}">
        <p14:creationId xmlns:p14="http://schemas.microsoft.com/office/powerpoint/2010/main" val="127237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74304" y="869659"/>
            <a:ext cx="4470095" cy="4419671"/>
          </a:xfrm>
          <a:prstGeom prst="rect">
            <a:avLst/>
          </a:prstGeom>
          <a:noFill/>
        </p:spPr>
        <p:txBody>
          <a:bodyPr wrap="square" rtlCol="0">
            <a:spAutoFit/>
          </a:bodyPr>
          <a:lstStyle/>
          <a:p>
            <a:pPr>
              <a:lnSpc>
                <a:spcPct val="107000"/>
              </a:lnSpc>
            </a:pPr>
            <a:r>
              <a:rPr lang="en-IE" sz="2400" b="1">
                <a:solidFill>
                  <a:schemeClr val="accent6">
                    <a:lumMod val="50000"/>
                  </a:schemeClr>
                </a:solidFill>
                <a:latin typeface="Avenir Next Demi Bold" panose="020B0703020202020204"/>
              </a:rPr>
              <a:t>Learning intentions</a:t>
            </a:r>
            <a:endParaRPr lang="en-HN" sz="2400" b="1">
              <a:solidFill>
                <a:schemeClr val="accent6">
                  <a:lumMod val="50000"/>
                </a:schemeClr>
              </a:solidFill>
              <a:latin typeface="Avenir Next Demi Bold" panose="020B0703020202020204"/>
            </a:endParaRPr>
          </a:p>
          <a:p>
            <a:pPr>
              <a:lnSpc>
                <a:spcPct val="107000"/>
              </a:lnSpc>
            </a:pPr>
            <a:r>
              <a:rPr lang="en-GB">
                <a:solidFill>
                  <a:srgbClr val="000000"/>
                </a:solidFill>
                <a:latin typeface="Avenir Next Demi Bold" panose="020B0703020202020204"/>
                <a:ea typeface="Calibri" panose="020F0502020204030204" pitchFamily="34" charset="0"/>
                <a:cs typeface="Calibri" panose="020F0502020204030204" pitchFamily="34" charset="0"/>
              </a:rPr>
              <a:t>We are learning to…</a:t>
            </a:r>
          </a:p>
          <a:p>
            <a:pPr>
              <a:lnSpc>
                <a:spcPct val="107000"/>
              </a:lnSpc>
            </a:pPr>
            <a:endParaRPr lang="en-GB">
              <a:solidFill>
                <a:srgbClr val="000000"/>
              </a:solidFill>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practise breathing as a way of feeling calm</a:t>
            </a:r>
            <a:endParaRPr lang="en-IE">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en-GB">
                <a:solidFill>
                  <a:srgbClr val="000000"/>
                </a:solidFill>
                <a:latin typeface="Avenir Next Demi Bold" panose="020B0703020202020204"/>
                <a:ea typeface="Calibri" panose="020F0502020204030204" pitchFamily="34" charset="0"/>
                <a:cs typeface="Calibri" panose="020F0502020204030204" pitchFamily="34" charset="0"/>
              </a:rPr>
              <a:t>discuss what it means to be a Changemaker</a:t>
            </a:r>
          </a:p>
          <a:p>
            <a:pPr>
              <a:lnSpc>
                <a:spcPct val="107000"/>
              </a:lnSpc>
            </a:pPr>
            <a:endParaRPr lang="en-GB">
              <a:solidFill>
                <a:srgbClr val="000000"/>
              </a:solidFill>
              <a:latin typeface="Avenir Next Demi Bold" panose="020B0703020202020204"/>
              <a:ea typeface="Calibri" panose="020F0502020204030204" pitchFamily="34" charset="0"/>
              <a:cs typeface="Calibri" panose="020F0502020204030204" pitchFamily="34" charset="0"/>
            </a:endParaRPr>
          </a:p>
          <a:p>
            <a:pPr>
              <a:lnSpc>
                <a:spcPct val="107000"/>
              </a:lnSpc>
            </a:pPr>
            <a:endParaRPr lang="en-GB">
              <a:solidFill>
                <a:srgbClr val="000000"/>
              </a:solidFill>
              <a:latin typeface="Avenir Next Demi Bold" panose="020B0703020202020204"/>
              <a:ea typeface="Calibri" panose="020F0502020204030204" pitchFamily="34" charset="0"/>
              <a:cs typeface="Calibri" panose="020F0502020204030204" pitchFamily="34" charset="0"/>
            </a:endParaRPr>
          </a:p>
          <a:p>
            <a:pPr marL="0" indent="0">
              <a:lnSpc>
                <a:spcPct val="107000"/>
              </a:lnSpc>
              <a:buNone/>
            </a:pPr>
            <a:r>
              <a:rPr lang="en-GB" sz="2400" b="1">
                <a:solidFill>
                  <a:schemeClr val="accent6">
                    <a:lumMod val="50000"/>
                  </a:schemeClr>
                </a:solidFill>
                <a:latin typeface="Avenir Next Demi Bold"/>
                <a:ea typeface="Noto Sans Symbols"/>
                <a:cs typeface="Noto Sans Symbols"/>
              </a:rPr>
              <a:t>Materials</a:t>
            </a:r>
          </a:p>
          <a:p>
            <a:pPr marL="0" indent="0">
              <a:lnSpc>
                <a:spcPct val="107000"/>
              </a:lnSpc>
              <a:buNone/>
            </a:pPr>
            <a:r>
              <a:rPr lang="en-GB" sz="1800">
                <a:latin typeface="Avenir Next Demi Bold"/>
                <a:ea typeface="Noto Sans Symbols"/>
                <a:cs typeface="Noto Sans Symbols"/>
              </a:rPr>
              <a:t>You will need…</a:t>
            </a:r>
          </a:p>
          <a:p>
            <a:pPr>
              <a:lnSpc>
                <a:spcPct val="107000"/>
              </a:lnSpc>
            </a:pPr>
            <a:r>
              <a:rPr lang="en-GB" sz="1800">
                <a:latin typeface="Avenir Next Demi Bold"/>
                <a:ea typeface="Noto Sans Symbols"/>
                <a:cs typeface="Noto Sans Symbols"/>
              </a:rPr>
              <a:t>Changemaker ID card </a:t>
            </a:r>
          </a:p>
          <a:p>
            <a:pPr>
              <a:lnSpc>
                <a:spcPct val="107000"/>
              </a:lnSpc>
            </a:pPr>
            <a:r>
              <a:rPr lang="en-GB" sz="1800">
                <a:latin typeface="Avenir Next Demi Bold"/>
                <a:ea typeface="Noto Sans Symbols"/>
                <a:cs typeface="Noto Sans Symbols"/>
              </a:rPr>
              <a:t>(one for each pupil) </a:t>
            </a:r>
          </a:p>
          <a:p>
            <a:pPr>
              <a:lnSpc>
                <a:spcPct val="107000"/>
              </a:lnSpc>
            </a:pPr>
            <a:r>
              <a:rPr lang="en-GB" sz="1800">
                <a:latin typeface="Avenir Next Demi Bold"/>
                <a:ea typeface="Noto Sans Symbols"/>
                <a:cs typeface="Noto Sans Symbols"/>
              </a:rPr>
              <a:t>available Slide </a:t>
            </a:r>
            <a:r>
              <a:rPr lang="en-GB">
                <a:latin typeface="Avenir Next Demi Bold"/>
                <a:ea typeface="Noto Sans Symbols"/>
                <a:cs typeface="Noto Sans Symbols"/>
              </a:rPr>
              <a:t>15</a:t>
            </a:r>
            <a:endParaRPr lang="en-IE" sz="1800">
              <a:latin typeface="Avenir Next Demi Bold"/>
              <a:ea typeface="Noto Sans Symbols"/>
              <a:cs typeface="Noto Sans Symbols"/>
            </a:endParaRPr>
          </a:p>
          <a:p>
            <a:pPr>
              <a:lnSpc>
                <a:spcPct val="107000"/>
              </a:lnSpc>
            </a:pPr>
            <a:endParaRPr lang="en-IE">
              <a:latin typeface="Avenir Next Demi Bold" panose="020B0703020202020204"/>
              <a:ea typeface="Calibri" panose="020F0502020204030204" pitchFamily="34" charset="0"/>
              <a:cs typeface="Calibri" panose="020F0502020204030204" pitchFamily="34" charset="0"/>
            </a:endParaRPr>
          </a:p>
          <a:p>
            <a:endParaRPr lang="en-IE"/>
          </a:p>
        </p:txBody>
      </p:sp>
      <p:sp>
        <p:nvSpPr>
          <p:cNvPr id="7" name="Title 5">
            <a:extLst>
              <a:ext uri="{FF2B5EF4-FFF2-40B4-BE49-F238E27FC236}">
                <a16:creationId xmlns:a16="http://schemas.microsoft.com/office/drawing/2014/main" id="{41186564-29AB-4B7A-80BB-4E6DA8EB0ECD}"/>
              </a:ext>
            </a:extLst>
          </p:cNvPr>
          <p:cNvSpPr txBox="1">
            <a:spLocks/>
          </p:cNvSpPr>
          <p:nvPr/>
        </p:nvSpPr>
        <p:spPr>
          <a:xfrm>
            <a:off x="42306" y="17421"/>
            <a:ext cx="6053694"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1E9356"/>
                </a:solidFill>
                <a:latin typeface="Avenir Next Demi Bold" panose="020B0703020202020204"/>
              </a:rPr>
              <a:t>Lesson 1</a:t>
            </a:r>
            <a:endParaRPr lang="en-US" sz="2800">
              <a:solidFill>
                <a:srgbClr val="1E9356"/>
              </a:solidFill>
              <a:latin typeface="Avenir Next Demi Bold" panose="020B0703020202020204"/>
            </a:endParaRPr>
          </a:p>
          <a:p>
            <a:r>
              <a:rPr lang="en-US" sz="2800">
                <a:solidFill>
                  <a:srgbClr val="1E9356"/>
                </a:solidFill>
                <a:latin typeface="Avenir Next Demi Bold" panose="020B0703020202020204"/>
                <a:ea typeface="+mn-ea"/>
                <a:cs typeface="+mn-cs"/>
              </a:rPr>
              <a:t>We are Changemakers!</a:t>
            </a:r>
            <a:endParaRPr lang="en-US" sz="2800">
              <a:solidFill>
                <a:srgbClr val="1E9356"/>
              </a:solidFill>
              <a:latin typeface="Avenir Next Demi Bold" panose="020B0703020202020204"/>
            </a:endParaRPr>
          </a:p>
        </p:txBody>
      </p:sp>
      <p:pic>
        <p:nvPicPr>
          <p:cNvPr id="10" name="Picture 9">
            <a:extLst>
              <a:ext uri="{FF2B5EF4-FFF2-40B4-BE49-F238E27FC236}">
                <a16:creationId xmlns:a16="http://schemas.microsoft.com/office/drawing/2014/main" id="{74E8FA17-C39E-4BF0-99C5-49D57EE69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41" y="1040364"/>
            <a:ext cx="5875813" cy="5507867"/>
          </a:xfrm>
          <a:prstGeom prst="rect">
            <a:avLst/>
          </a:prstGeom>
        </p:spPr>
      </p:pic>
      <p:sp>
        <p:nvSpPr>
          <p:cNvPr id="12" name="Subtitle 2">
            <a:extLst>
              <a:ext uri="{FF2B5EF4-FFF2-40B4-BE49-F238E27FC236}">
                <a16:creationId xmlns:a16="http://schemas.microsoft.com/office/drawing/2014/main" id="{207D2697-FE79-47C2-A87E-522805275DCD}"/>
              </a:ext>
            </a:extLst>
          </p:cNvPr>
          <p:cNvSpPr txBox="1">
            <a:spLocks/>
          </p:cNvSpPr>
          <p:nvPr/>
        </p:nvSpPr>
        <p:spPr>
          <a:xfrm>
            <a:off x="4716577" y="3794298"/>
            <a:ext cx="3621740" cy="369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nSpc>
                <a:spcPct val="107000"/>
              </a:lnSpc>
              <a:buFont typeface="Arial" panose="020B0604020202020204" pitchFamily="34" charset="0"/>
              <a:buChar char="●"/>
            </a:pPr>
            <a:endParaRPr lang="en-GB" sz="1800">
              <a:latin typeface="Avenir Next Demi Bold"/>
              <a:ea typeface="Noto Sans Symbols"/>
              <a:cs typeface="Noto Sans Symbols"/>
            </a:endParaRPr>
          </a:p>
          <a:p>
            <a:endParaRPr lang="en-HN" sz="1800"/>
          </a:p>
        </p:txBody>
      </p:sp>
      <p:pic>
        <p:nvPicPr>
          <p:cNvPr id="2" name="Picture 1">
            <a:extLst>
              <a:ext uri="{FF2B5EF4-FFF2-40B4-BE49-F238E27FC236}">
                <a16:creationId xmlns:a16="http://schemas.microsoft.com/office/drawing/2014/main" id="{5A0D7CEF-01E3-4250-B203-34D225805B08}"/>
              </a:ext>
            </a:extLst>
          </p:cNvPr>
          <p:cNvPicPr>
            <a:picLocks noChangeAspect="1"/>
          </p:cNvPicPr>
          <p:nvPr/>
        </p:nvPicPr>
        <p:blipFill>
          <a:blip r:embed="rId4"/>
          <a:stretch>
            <a:fillRect/>
          </a:stretch>
        </p:blipFill>
        <p:spPr>
          <a:xfrm rot="19920000">
            <a:off x="7082516" y="3454372"/>
            <a:ext cx="1861874" cy="1056819"/>
          </a:xfrm>
          <a:prstGeom prst="rect">
            <a:avLst/>
          </a:prstGeom>
        </p:spPr>
      </p:pic>
    </p:spTree>
    <p:extLst>
      <p:ext uri="{BB962C8B-B14F-4D97-AF65-F5344CB8AC3E}">
        <p14:creationId xmlns:p14="http://schemas.microsoft.com/office/powerpoint/2010/main" val="27468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03885-1BFF-4D48-BB1E-3AAD9FADB33A}"/>
              </a:ext>
            </a:extLst>
          </p:cNvPr>
          <p:cNvSpPr>
            <a:spLocks noGrp="1"/>
          </p:cNvSpPr>
          <p:nvPr>
            <p:ph sz="half" idx="1"/>
          </p:nvPr>
        </p:nvSpPr>
        <p:spPr>
          <a:xfrm>
            <a:off x="489313" y="2012558"/>
            <a:ext cx="4850364" cy="4451898"/>
          </a:xfrm>
        </p:spPr>
        <p:txBody>
          <a:bodyPr lIns="91440" tIns="45720" rIns="91440" bIns="45720" anchor="t"/>
          <a:lstStyle/>
          <a:p>
            <a:pPr marL="342265" indent="-342265">
              <a:lnSpc>
                <a:spcPct val="107000"/>
              </a:lnSpc>
              <a:spcAft>
                <a:spcPts val="800"/>
              </a:spcAft>
              <a:buFont typeface="+mj-lt"/>
              <a:buAutoNum type="arabicPeriod"/>
            </a:pPr>
            <a:r>
              <a:rPr lang="en-GB" sz="1800">
                <a:latin typeface="Calibri"/>
                <a:ea typeface="Calibri" panose="020F0502020204030204" pitchFamily="34" charset="0"/>
                <a:cs typeface="Calibri"/>
              </a:rPr>
              <a:t>Can you name these different emotions or feelings? </a:t>
            </a:r>
            <a:endParaRPr lang="en-US"/>
          </a:p>
          <a:p>
            <a:pPr marL="342265" indent="-342265">
              <a:lnSpc>
                <a:spcPct val="107000"/>
              </a:lnSpc>
              <a:spcAft>
                <a:spcPts val="800"/>
              </a:spcAft>
              <a:buFont typeface="+mj-lt"/>
              <a:buAutoNum type="arabicPeriod"/>
            </a:pPr>
            <a:r>
              <a:rPr lang="en-GB" sz="1800">
                <a:latin typeface="Calibri"/>
                <a:ea typeface="Calibri" panose="020F0502020204030204" pitchFamily="34" charset="0"/>
                <a:cs typeface="Calibri"/>
              </a:rPr>
              <a:t>Do you think it is normal to feel all these emotions at different times?  </a:t>
            </a:r>
            <a:endParaRPr lang="en-GB" sz="1800">
              <a:latin typeface="Calibri" panose="020F0502020204030204" pitchFamily="34" charset="0"/>
              <a:ea typeface="Calibri" panose="020F0502020204030204" pitchFamily="34" charset="0"/>
              <a:cs typeface="Calibri"/>
            </a:endParaRPr>
          </a:p>
          <a:p>
            <a:pPr marL="342265" indent="-342265">
              <a:lnSpc>
                <a:spcPct val="107000"/>
              </a:lnSpc>
              <a:spcAft>
                <a:spcPts val="800"/>
              </a:spcAft>
              <a:buFont typeface="+mj-lt"/>
              <a:buAutoNum type="arabicPeriod"/>
            </a:pPr>
            <a:r>
              <a:rPr lang="en-GB" sz="1800">
                <a:latin typeface="Calibri"/>
                <a:ea typeface="Calibri" panose="020F0502020204030204" pitchFamily="34" charset="0"/>
                <a:cs typeface="Calibri"/>
              </a:rPr>
              <a:t>Do you think that it is possible to be happy all the time?</a:t>
            </a:r>
          </a:p>
          <a:p>
            <a:pPr marL="342265" indent="-342265">
              <a:lnSpc>
                <a:spcPct val="107000"/>
              </a:lnSpc>
              <a:spcAft>
                <a:spcPts val="800"/>
              </a:spcAft>
              <a:buFont typeface="+mj-lt"/>
              <a:buAutoNum type="arabicPeriod"/>
            </a:pPr>
            <a:r>
              <a:rPr lang="en-GB" sz="1800">
                <a:latin typeface="Calibri"/>
                <a:ea typeface="Calibri" panose="020F0502020204030204" pitchFamily="34" charset="0"/>
                <a:cs typeface="Calibri"/>
              </a:rPr>
              <a:t>Which feelings can be tricky? </a:t>
            </a:r>
            <a:endParaRPr lang="en-GB" sz="1800">
              <a:latin typeface="Calibri" panose="020F0502020204030204" pitchFamily="34" charset="0"/>
              <a:ea typeface="Calibri" panose="020F0502020204030204" pitchFamily="34" charset="0"/>
              <a:cs typeface="Calibri"/>
            </a:endParaRPr>
          </a:p>
          <a:p>
            <a:pPr marL="342265" indent="-342265">
              <a:lnSpc>
                <a:spcPct val="107000"/>
              </a:lnSpc>
              <a:spcAft>
                <a:spcPts val="800"/>
              </a:spcAft>
              <a:buFont typeface="+mj-lt"/>
              <a:buAutoNum type="arabicPeriod"/>
            </a:pPr>
            <a:r>
              <a:rPr lang="en-GB" sz="1800">
                <a:latin typeface="Calibri"/>
                <a:ea typeface="Calibri" panose="020F0502020204030204" pitchFamily="34" charset="0"/>
                <a:cs typeface="Calibri"/>
              </a:rPr>
              <a:t>If a feeling gets too strong, what can we do to calm down or feel better? </a:t>
            </a:r>
            <a:endParaRPr lang="en-GB" sz="1800">
              <a:latin typeface="Calibri" panose="020F0502020204030204" pitchFamily="34" charset="0"/>
              <a:ea typeface="Calibri" panose="020F0502020204030204" pitchFamily="34" charset="0"/>
              <a:cs typeface="Calibri"/>
            </a:endParaRPr>
          </a:p>
          <a:p>
            <a:pPr marL="342265" indent="-342265">
              <a:lnSpc>
                <a:spcPct val="107000"/>
              </a:lnSpc>
              <a:spcAft>
                <a:spcPts val="800"/>
              </a:spcAft>
              <a:buFont typeface="+mj-lt"/>
              <a:buAutoNum type="arabicPeriod"/>
            </a:pPr>
            <a:r>
              <a:rPr lang="en-GB" sz="1800">
                <a:latin typeface="Calibri"/>
                <a:ea typeface="Calibri" panose="020F0502020204030204" pitchFamily="34" charset="0"/>
                <a:cs typeface="Calibri"/>
              </a:rPr>
              <a:t>Do we need other people to help or can we get calmer or feel better by ourselves? </a:t>
            </a:r>
            <a:endParaRPr lang="en-GB" sz="1800">
              <a:latin typeface="Calibri" panose="020F0502020204030204" pitchFamily="34" charset="0"/>
              <a:ea typeface="Calibri" panose="020F0502020204030204" pitchFamily="34" charset="0"/>
              <a:cs typeface="Calibri"/>
            </a:endParaRPr>
          </a:p>
        </p:txBody>
      </p:sp>
      <p:pic>
        <p:nvPicPr>
          <p:cNvPr id="1028" name="Picture 4" descr="3 Practical Ways to Help Employees Benefit from Emotions">
            <a:extLst>
              <a:ext uri="{FF2B5EF4-FFF2-40B4-BE49-F238E27FC236}">
                <a16:creationId xmlns:a16="http://schemas.microsoft.com/office/drawing/2014/main" id="{C14ED4EC-6366-452F-BF19-86DED273F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987" r="2430" b="35191"/>
          <a:stretch/>
        </p:blipFill>
        <p:spPr bwMode="auto">
          <a:xfrm>
            <a:off x="55093" y="838709"/>
            <a:ext cx="5728898" cy="8754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DFBCD44D-D0F0-4BF4-BA12-CD1CE4167526}"/>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Lesson 1</a:t>
            </a:r>
          </a:p>
          <a:p>
            <a:r>
              <a:rPr lang="en-US" sz="2000">
                <a:solidFill>
                  <a:srgbClr val="1E9356"/>
                </a:solidFill>
                <a:latin typeface="Avenir Next Demi Bold" panose="020B0703020202020204"/>
                <a:ea typeface="+mn-ea"/>
                <a:cs typeface="+mn-cs"/>
              </a:rPr>
              <a:t>Part 2</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1739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318898EC894A4F973A5A549338C040" ma:contentTypeVersion="10" ma:contentTypeDescription="Create a new document." ma:contentTypeScope="" ma:versionID="467d3d6122e71ee4e0cdc1877d105266">
  <xsd:schema xmlns:xsd="http://www.w3.org/2001/XMLSchema" xmlns:xs="http://www.w3.org/2001/XMLSchema" xmlns:p="http://schemas.microsoft.com/office/2006/metadata/properties" xmlns:ns2="2e228daf-0f56-4d28-b5c5-42496086e8e2" targetNamespace="http://schemas.microsoft.com/office/2006/metadata/properties" ma:root="true" ma:fieldsID="b6903651113ac263ff205dfa9df37886" ns2:_="">
    <xsd:import namespace="2e228daf-0f56-4d28-b5c5-42496086e8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228daf-0f56-4d28-b5c5-42496086e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7EFB7F-748B-4E5B-B43E-6913C26C3EDB}">
  <ds:schemaRefs>
    <ds:schemaRef ds:uri="http://schemas.microsoft.com/sharepoint/v3/contenttype/forms"/>
  </ds:schemaRefs>
</ds:datastoreItem>
</file>

<file path=customXml/itemProps2.xml><?xml version="1.0" encoding="utf-8"?>
<ds:datastoreItem xmlns:ds="http://schemas.openxmlformats.org/officeDocument/2006/customXml" ds:itemID="{66CFD589-6B41-4F62-ADE0-AA4B91C30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228daf-0f56-4d28-b5c5-42496086e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6E383C-1227-4308-8298-212AE4B46F34}">
  <ds:schemaRefs>
    <ds:schemaRef ds:uri="http://purl.org/dc/dcmitype/"/>
    <ds:schemaRef ds:uri="http://purl.org/dc/elements/1.1/"/>
    <ds:schemaRef ds:uri="2e228daf-0f56-4d28-b5c5-42496086e8e2"/>
    <ds:schemaRef ds:uri="http://schemas.openxmlformats.org/package/2006/metadata/core-properties"/>
    <ds:schemaRef ds:uri="http://www.w3.org/XML/1998/namespace"/>
    <ds:schemaRef ds:uri="http://purl.org/dc/terms/"/>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TotalTime>
  <Words>8926</Words>
  <Application>Microsoft Office PowerPoint</Application>
  <PresentationFormat>Widescreen</PresentationFormat>
  <Paragraphs>677</Paragraphs>
  <Slides>37</Slides>
  <Notes>37</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Avenir</vt:lpstr>
      <vt:lpstr>Avenir 85 Heavy</vt:lpstr>
      <vt:lpstr>Avenir Black</vt:lpstr>
      <vt:lpstr>Avenir Medium</vt:lpstr>
      <vt:lpstr>Avenir Next</vt:lpstr>
      <vt:lpstr>Avenir Next demi bold</vt:lpstr>
      <vt:lpstr>Avenir Next demi bold</vt:lpstr>
      <vt:lpstr>Calibri</vt:lpstr>
      <vt:lpstr>Calibri Light</vt:lpstr>
      <vt:lpstr>Segoe UI</vt:lpstr>
      <vt:lpstr>Symbol</vt:lpstr>
      <vt:lpstr>Times New Roman</vt:lpstr>
      <vt:lpstr>Office Theme</vt:lpstr>
      <vt:lpstr>1_Office Theme</vt:lpstr>
      <vt:lpstr>1st-2nd class unit</vt:lpstr>
      <vt:lpstr>PowerPoint Presentation</vt:lpstr>
      <vt:lpstr>      </vt:lpstr>
      <vt:lpstr>Curriculum links &amp; unit learning intentions</vt:lpstr>
      <vt:lpstr>Curriculum links</vt:lpstr>
      <vt:lpstr>PowerPoint Presentation</vt:lpstr>
      <vt:lpstr>Lessons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transform into Changemakers!</vt:lpstr>
      <vt:lpstr>PowerPoint Presentation</vt:lpstr>
      <vt:lpstr>Global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1st-2nd class unit</dc:title>
  <dc:creator>Mella Cusack</dc:creator>
  <cp:lastModifiedBy>Jessica Sargeant</cp:lastModifiedBy>
  <cp:revision>153</cp:revision>
  <dcterms:created xsi:type="dcterms:W3CDTF">2020-07-10T21:06:27Z</dcterms:created>
  <dcterms:modified xsi:type="dcterms:W3CDTF">2020-10-12T15:56:11Z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0x01010017318898EC894A4F973A5A549338C040</vt:lpwstr>
  </property>
</Properties>
</file>